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sldIdLst>
    <p:sldId id="256" r:id="rId2"/>
    <p:sldId id="257" r:id="rId3"/>
    <p:sldId id="258" r:id="rId4"/>
    <p:sldId id="260" r:id="rId5"/>
    <p:sldId id="263" r:id="rId6"/>
    <p:sldId id="261" r:id="rId7"/>
    <p:sldId id="284" r:id="rId8"/>
    <p:sldId id="259" r:id="rId9"/>
    <p:sldId id="264" r:id="rId10"/>
    <p:sldId id="270" r:id="rId11"/>
    <p:sldId id="265" r:id="rId12"/>
    <p:sldId id="282" r:id="rId13"/>
    <p:sldId id="266" r:id="rId14"/>
    <p:sldId id="267" r:id="rId15"/>
    <p:sldId id="283" r:id="rId16"/>
    <p:sldId id="268" r:id="rId17"/>
    <p:sldId id="272" r:id="rId18"/>
    <p:sldId id="269" r:id="rId19"/>
    <p:sldId id="273" r:id="rId20"/>
    <p:sldId id="275" r:id="rId21"/>
    <p:sldId id="274" r:id="rId22"/>
    <p:sldId id="277" r:id="rId23"/>
    <p:sldId id="276" r:id="rId24"/>
    <p:sldId id="278" r:id="rId25"/>
    <p:sldId id="279" r:id="rId26"/>
    <p:sldId id="262" r:id="rId27"/>
    <p:sldId id="281"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C5BBC-E858-6CB2-42BF-0AE3C94C88F5}" v="1813" dt="2021-04-26T07:09:16.905"/>
    <p1510:client id="{3E94EBD1-C2F2-4C5E-8C7A-3203B348A1FC}" v="1157" dt="2021-04-25T06:55:47.006"/>
    <p1510:client id="{5621F278-C0DC-F30B-79F2-B52B259BE6BE}" v="3014" dt="2021-04-26T05:24:10.529"/>
    <p1510:client id="{8F9BA73D-A7B6-296A-1EFA-06636457EA0F}" v="46" dt="2021-04-25T19:03:12.537"/>
    <p1510:client id="{BA7A15FE-9996-60AD-6B29-CA1FF6AE37CA}" v="59" dt="2021-04-25T21:03:21.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EF54F-9A79-40C7-9279-5CCA367D9595}"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7D117A58-8A09-457A-ABCD-0E47E7FB2B52}">
      <dgm:prSet/>
      <dgm:spPr/>
      <dgm:t>
        <a:bodyPr/>
        <a:lstStyle/>
        <a:p>
          <a:r>
            <a:rPr lang="en-US"/>
            <a:t>Image Registration is interpreted as the process of overlaying two or more images of the same scene with respect to a particular reference image.</a:t>
          </a:r>
        </a:p>
      </dgm:t>
    </dgm:pt>
    <dgm:pt modelId="{D7EB4D4F-DE5D-4573-B835-8D865C202444}" type="parTrans" cxnId="{20BA958C-6758-4AA7-BB37-A21930A3A1E0}">
      <dgm:prSet/>
      <dgm:spPr/>
      <dgm:t>
        <a:bodyPr/>
        <a:lstStyle/>
        <a:p>
          <a:endParaRPr lang="en-US"/>
        </a:p>
      </dgm:t>
    </dgm:pt>
    <dgm:pt modelId="{5817118E-0C57-4BE8-A87E-7424FE773991}" type="sibTrans" cxnId="{20BA958C-6758-4AA7-BB37-A21930A3A1E0}">
      <dgm:prSet/>
      <dgm:spPr/>
      <dgm:t>
        <a:bodyPr/>
        <a:lstStyle/>
        <a:p>
          <a:endParaRPr lang="en-US"/>
        </a:p>
      </dgm:t>
    </dgm:pt>
    <dgm:pt modelId="{04125C0A-05AA-43AA-ADD5-95CAD5C7AAD9}">
      <dgm:prSet/>
      <dgm:spPr/>
      <dgm:t>
        <a:bodyPr/>
        <a:lstStyle/>
        <a:p>
          <a:r>
            <a:rPr lang="en-US"/>
            <a:t>The images may be taken in different circumstances, at different time lapse, with different viewpoint, or with different sensors.</a:t>
          </a:r>
        </a:p>
      </dgm:t>
    </dgm:pt>
    <dgm:pt modelId="{D7622F0D-9EEB-41C8-B77A-776052876AFD}" type="parTrans" cxnId="{78207C47-AC22-4286-A420-7323660027CB}">
      <dgm:prSet/>
      <dgm:spPr/>
      <dgm:t>
        <a:bodyPr/>
        <a:lstStyle/>
        <a:p>
          <a:endParaRPr lang="en-US"/>
        </a:p>
      </dgm:t>
    </dgm:pt>
    <dgm:pt modelId="{8E8EE5E8-C2CF-4EF1-AE9B-53A5A19C700B}" type="sibTrans" cxnId="{78207C47-AC22-4286-A420-7323660027CB}">
      <dgm:prSet/>
      <dgm:spPr/>
      <dgm:t>
        <a:bodyPr/>
        <a:lstStyle/>
        <a:p>
          <a:endParaRPr lang="en-US"/>
        </a:p>
      </dgm:t>
    </dgm:pt>
    <dgm:pt modelId="{319C9DC8-D2E2-4192-8185-616EBD4152A4}" type="pres">
      <dgm:prSet presAssocID="{2B7EF54F-9A79-40C7-9279-5CCA367D9595}" presName="hierChild1" presStyleCnt="0">
        <dgm:presLayoutVars>
          <dgm:chPref val="1"/>
          <dgm:dir/>
          <dgm:animOne val="branch"/>
          <dgm:animLvl val="lvl"/>
          <dgm:resizeHandles/>
        </dgm:presLayoutVars>
      </dgm:prSet>
      <dgm:spPr/>
    </dgm:pt>
    <dgm:pt modelId="{22AEF945-075F-4E1F-B3E9-9EAC636D7797}" type="pres">
      <dgm:prSet presAssocID="{7D117A58-8A09-457A-ABCD-0E47E7FB2B52}" presName="hierRoot1" presStyleCnt="0"/>
      <dgm:spPr/>
    </dgm:pt>
    <dgm:pt modelId="{5E691A3A-6C2B-43B1-AF1A-336A9C5B2EE2}" type="pres">
      <dgm:prSet presAssocID="{7D117A58-8A09-457A-ABCD-0E47E7FB2B52}" presName="composite" presStyleCnt="0"/>
      <dgm:spPr/>
    </dgm:pt>
    <dgm:pt modelId="{FB072156-59FC-4E05-A20B-07719FCF340D}" type="pres">
      <dgm:prSet presAssocID="{7D117A58-8A09-457A-ABCD-0E47E7FB2B52}" presName="background" presStyleLbl="node0" presStyleIdx="0" presStyleCnt="2"/>
      <dgm:spPr/>
    </dgm:pt>
    <dgm:pt modelId="{CD06DF3A-E002-450C-93E6-3B327CFF8962}" type="pres">
      <dgm:prSet presAssocID="{7D117A58-8A09-457A-ABCD-0E47E7FB2B52}" presName="text" presStyleLbl="fgAcc0" presStyleIdx="0" presStyleCnt="2">
        <dgm:presLayoutVars>
          <dgm:chPref val="3"/>
        </dgm:presLayoutVars>
      </dgm:prSet>
      <dgm:spPr/>
    </dgm:pt>
    <dgm:pt modelId="{6C475643-0420-47A9-A5D2-96A33DEAE784}" type="pres">
      <dgm:prSet presAssocID="{7D117A58-8A09-457A-ABCD-0E47E7FB2B52}" presName="hierChild2" presStyleCnt="0"/>
      <dgm:spPr/>
    </dgm:pt>
    <dgm:pt modelId="{425629CA-F8F2-4E4D-B57B-34EA3822FB56}" type="pres">
      <dgm:prSet presAssocID="{04125C0A-05AA-43AA-ADD5-95CAD5C7AAD9}" presName="hierRoot1" presStyleCnt="0"/>
      <dgm:spPr/>
    </dgm:pt>
    <dgm:pt modelId="{BF2A6273-624C-475B-BD06-A808D66653FB}" type="pres">
      <dgm:prSet presAssocID="{04125C0A-05AA-43AA-ADD5-95CAD5C7AAD9}" presName="composite" presStyleCnt="0"/>
      <dgm:spPr/>
    </dgm:pt>
    <dgm:pt modelId="{251AEACC-F680-4B5A-9FA4-E3A35E834009}" type="pres">
      <dgm:prSet presAssocID="{04125C0A-05AA-43AA-ADD5-95CAD5C7AAD9}" presName="background" presStyleLbl="node0" presStyleIdx="1" presStyleCnt="2"/>
      <dgm:spPr/>
    </dgm:pt>
    <dgm:pt modelId="{365E827B-805F-4C15-B962-5CCDC4128A78}" type="pres">
      <dgm:prSet presAssocID="{04125C0A-05AA-43AA-ADD5-95CAD5C7AAD9}" presName="text" presStyleLbl="fgAcc0" presStyleIdx="1" presStyleCnt="2">
        <dgm:presLayoutVars>
          <dgm:chPref val="3"/>
        </dgm:presLayoutVars>
      </dgm:prSet>
      <dgm:spPr/>
    </dgm:pt>
    <dgm:pt modelId="{E78F8267-D5ED-4A5D-9169-D408F81902E4}" type="pres">
      <dgm:prSet presAssocID="{04125C0A-05AA-43AA-ADD5-95CAD5C7AAD9}" presName="hierChild2" presStyleCnt="0"/>
      <dgm:spPr/>
    </dgm:pt>
  </dgm:ptLst>
  <dgm:cxnLst>
    <dgm:cxn modelId="{78207C47-AC22-4286-A420-7323660027CB}" srcId="{2B7EF54F-9A79-40C7-9279-5CCA367D9595}" destId="{04125C0A-05AA-43AA-ADD5-95CAD5C7AAD9}" srcOrd="1" destOrd="0" parTransId="{D7622F0D-9EEB-41C8-B77A-776052876AFD}" sibTransId="{8E8EE5E8-C2CF-4EF1-AE9B-53A5A19C700B}"/>
    <dgm:cxn modelId="{CC584886-110F-4CA8-AC2A-34C9F126D315}" type="presOf" srcId="{2B7EF54F-9A79-40C7-9279-5CCA367D9595}" destId="{319C9DC8-D2E2-4192-8185-616EBD4152A4}" srcOrd="0" destOrd="0" presId="urn:microsoft.com/office/officeart/2005/8/layout/hierarchy1"/>
    <dgm:cxn modelId="{20BA958C-6758-4AA7-BB37-A21930A3A1E0}" srcId="{2B7EF54F-9A79-40C7-9279-5CCA367D9595}" destId="{7D117A58-8A09-457A-ABCD-0E47E7FB2B52}" srcOrd="0" destOrd="0" parTransId="{D7EB4D4F-DE5D-4573-B835-8D865C202444}" sibTransId="{5817118E-0C57-4BE8-A87E-7424FE773991}"/>
    <dgm:cxn modelId="{2C63BAB2-EB96-4082-ACFA-226728A1CA3B}" type="presOf" srcId="{7D117A58-8A09-457A-ABCD-0E47E7FB2B52}" destId="{CD06DF3A-E002-450C-93E6-3B327CFF8962}" srcOrd="0" destOrd="0" presId="urn:microsoft.com/office/officeart/2005/8/layout/hierarchy1"/>
    <dgm:cxn modelId="{4F522AC5-DCB9-4A28-B2AA-DF9C66BD2192}" type="presOf" srcId="{04125C0A-05AA-43AA-ADD5-95CAD5C7AAD9}" destId="{365E827B-805F-4C15-B962-5CCDC4128A78}" srcOrd="0" destOrd="0" presId="urn:microsoft.com/office/officeart/2005/8/layout/hierarchy1"/>
    <dgm:cxn modelId="{68909AAA-8EF5-4462-8885-7BD0016D1638}" type="presParOf" srcId="{319C9DC8-D2E2-4192-8185-616EBD4152A4}" destId="{22AEF945-075F-4E1F-B3E9-9EAC636D7797}" srcOrd="0" destOrd="0" presId="urn:microsoft.com/office/officeart/2005/8/layout/hierarchy1"/>
    <dgm:cxn modelId="{3999E2CD-8046-4ACF-9073-62870E586FB5}" type="presParOf" srcId="{22AEF945-075F-4E1F-B3E9-9EAC636D7797}" destId="{5E691A3A-6C2B-43B1-AF1A-336A9C5B2EE2}" srcOrd="0" destOrd="0" presId="urn:microsoft.com/office/officeart/2005/8/layout/hierarchy1"/>
    <dgm:cxn modelId="{2CD12FE5-DF18-4667-B4FC-ACFD03A6D691}" type="presParOf" srcId="{5E691A3A-6C2B-43B1-AF1A-336A9C5B2EE2}" destId="{FB072156-59FC-4E05-A20B-07719FCF340D}" srcOrd="0" destOrd="0" presId="urn:microsoft.com/office/officeart/2005/8/layout/hierarchy1"/>
    <dgm:cxn modelId="{5FD0F114-35F3-4EE9-B9E1-A12C160CD783}" type="presParOf" srcId="{5E691A3A-6C2B-43B1-AF1A-336A9C5B2EE2}" destId="{CD06DF3A-E002-450C-93E6-3B327CFF8962}" srcOrd="1" destOrd="0" presId="urn:microsoft.com/office/officeart/2005/8/layout/hierarchy1"/>
    <dgm:cxn modelId="{44FE7739-D0F9-479C-8D23-D7F106D7BEDD}" type="presParOf" srcId="{22AEF945-075F-4E1F-B3E9-9EAC636D7797}" destId="{6C475643-0420-47A9-A5D2-96A33DEAE784}" srcOrd="1" destOrd="0" presId="urn:microsoft.com/office/officeart/2005/8/layout/hierarchy1"/>
    <dgm:cxn modelId="{E320D7E5-0A64-4CD9-ADC1-16865F61A6E7}" type="presParOf" srcId="{319C9DC8-D2E2-4192-8185-616EBD4152A4}" destId="{425629CA-F8F2-4E4D-B57B-34EA3822FB56}" srcOrd="1" destOrd="0" presId="urn:microsoft.com/office/officeart/2005/8/layout/hierarchy1"/>
    <dgm:cxn modelId="{B61DC956-6D87-4D31-ACB8-1723D618FAC2}" type="presParOf" srcId="{425629CA-F8F2-4E4D-B57B-34EA3822FB56}" destId="{BF2A6273-624C-475B-BD06-A808D66653FB}" srcOrd="0" destOrd="0" presId="urn:microsoft.com/office/officeart/2005/8/layout/hierarchy1"/>
    <dgm:cxn modelId="{DAEF7DF7-CA5B-4DED-94F8-C8A39D5FDE5A}" type="presParOf" srcId="{BF2A6273-624C-475B-BD06-A808D66653FB}" destId="{251AEACC-F680-4B5A-9FA4-E3A35E834009}" srcOrd="0" destOrd="0" presId="urn:microsoft.com/office/officeart/2005/8/layout/hierarchy1"/>
    <dgm:cxn modelId="{253039FF-7AD6-4C71-B2DF-8943085C27BA}" type="presParOf" srcId="{BF2A6273-624C-475B-BD06-A808D66653FB}" destId="{365E827B-805F-4C15-B962-5CCDC4128A78}" srcOrd="1" destOrd="0" presId="urn:microsoft.com/office/officeart/2005/8/layout/hierarchy1"/>
    <dgm:cxn modelId="{4F5764DC-B22C-4604-A98B-48776CA976A7}" type="presParOf" srcId="{425629CA-F8F2-4E4D-B57B-34EA3822FB56}" destId="{E78F8267-D5ED-4A5D-9169-D408F81902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19ED8E-B0AF-46AD-B99F-3AAFC0D2E404}" type="doc">
      <dgm:prSet loTypeId="urn:microsoft.com/office/officeart/2016/7/layout/RepeatingBendingProcessNew" loCatId="process" qsTypeId="urn:microsoft.com/office/officeart/2005/8/quickstyle/simple5" qsCatId="simple" csTypeId="urn:microsoft.com/office/officeart/2005/8/colors/colorful1" csCatId="colorful" phldr="1"/>
      <dgm:spPr/>
      <dgm:t>
        <a:bodyPr/>
        <a:lstStyle/>
        <a:p>
          <a:endParaRPr lang="en-US"/>
        </a:p>
      </dgm:t>
    </dgm:pt>
    <dgm:pt modelId="{C8C8BF9E-6120-4D0B-B821-DC5D2776F99B}">
      <dgm:prSet phldrT="[Text]" phldr="0"/>
      <dgm:spPr/>
      <dgm:t>
        <a:bodyPr/>
        <a:lstStyle/>
        <a:p>
          <a:pPr rtl="0"/>
          <a:r>
            <a:rPr lang="en-US" dirty="0">
              <a:latin typeface="Calibri Light" panose="020F0302020204030204"/>
            </a:rPr>
            <a:t>Feature Detection</a:t>
          </a:r>
          <a:endParaRPr lang="en-US" dirty="0"/>
        </a:p>
      </dgm:t>
    </dgm:pt>
    <dgm:pt modelId="{E2CE3CBE-F6CE-4B37-BFC6-BCB46DBD32AC}" type="parTrans" cxnId="{D9EAB834-A6B6-45C7-861E-36FE473FD634}">
      <dgm:prSet/>
      <dgm:spPr/>
      <dgm:t>
        <a:bodyPr/>
        <a:lstStyle/>
        <a:p>
          <a:endParaRPr lang="en-US"/>
        </a:p>
      </dgm:t>
    </dgm:pt>
    <dgm:pt modelId="{A516B9F6-27EC-4D36-9BBB-F880E3DF5D93}" type="sibTrans" cxnId="{D9EAB834-A6B6-45C7-861E-36FE473FD634}">
      <dgm:prSet phldrT="1"/>
      <dgm:spPr/>
      <dgm:t>
        <a:bodyPr/>
        <a:lstStyle/>
        <a:p>
          <a:endParaRPr lang="en-US"/>
        </a:p>
      </dgm:t>
    </dgm:pt>
    <dgm:pt modelId="{B11B6F5A-F5B5-4206-A2EA-B33F9FB3378D}">
      <dgm:prSet phldrT="[Text]" phldr="0"/>
      <dgm:spPr/>
      <dgm:t>
        <a:bodyPr/>
        <a:lstStyle/>
        <a:p>
          <a:pPr rtl="0"/>
          <a:r>
            <a:rPr lang="en-US" dirty="0">
              <a:latin typeface="Calibri Light" panose="020F0302020204030204"/>
            </a:rPr>
            <a:t>Corner Detection</a:t>
          </a:r>
          <a:endParaRPr lang="en-US" dirty="0"/>
        </a:p>
      </dgm:t>
    </dgm:pt>
    <dgm:pt modelId="{9427D9A1-63B5-42DB-9DF1-8F2581BF708C}" type="parTrans" cxnId="{02FD02C6-D1B7-467F-A8B6-608C9B45C192}">
      <dgm:prSet/>
      <dgm:spPr/>
      <dgm:t>
        <a:bodyPr/>
        <a:lstStyle/>
        <a:p>
          <a:endParaRPr lang="en-US"/>
        </a:p>
      </dgm:t>
    </dgm:pt>
    <dgm:pt modelId="{42790707-7CF8-4050-AB38-3D890BC5FAF7}" type="sibTrans" cxnId="{02FD02C6-D1B7-467F-A8B6-608C9B45C192}">
      <dgm:prSet/>
      <dgm:spPr/>
      <dgm:t>
        <a:bodyPr/>
        <a:lstStyle/>
        <a:p>
          <a:endParaRPr lang="en-US"/>
        </a:p>
      </dgm:t>
    </dgm:pt>
    <dgm:pt modelId="{7AD8D344-9F87-47C6-B063-D1D5F56AD474}">
      <dgm:prSet phldrT="[Text]" phldr="0"/>
      <dgm:spPr/>
      <dgm:t>
        <a:bodyPr/>
        <a:lstStyle/>
        <a:p>
          <a:pPr rtl="0"/>
          <a:r>
            <a:rPr lang="en-US" dirty="0">
              <a:latin typeface="Calibri Light" panose="020F0302020204030204"/>
            </a:rPr>
            <a:t>Other Interest point detection methods</a:t>
          </a:r>
          <a:endParaRPr lang="en-US" dirty="0"/>
        </a:p>
      </dgm:t>
    </dgm:pt>
    <dgm:pt modelId="{94FA1602-4460-42AD-8C70-548BF2E15F9F}" type="parTrans" cxnId="{338D4072-0D1A-4F3B-9CD0-870024012BC8}">
      <dgm:prSet/>
      <dgm:spPr/>
      <dgm:t>
        <a:bodyPr/>
        <a:lstStyle/>
        <a:p>
          <a:endParaRPr lang="en-US"/>
        </a:p>
      </dgm:t>
    </dgm:pt>
    <dgm:pt modelId="{974AA55C-F2AA-4BD6-B6F7-ABD2704665E0}" type="sibTrans" cxnId="{338D4072-0D1A-4F3B-9CD0-870024012BC8}">
      <dgm:prSet/>
      <dgm:spPr/>
      <dgm:t>
        <a:bodyPr/>
        <a:lstStyle/>
        <a:p>
          <a:endParaRPr lang="en-US"/>
        </a:p>
      </dgm:t>
    </dgm:pt>
    <dgm:pt modelId="{1EC59FCD-9F65-477F-B187-440F5151453C}">
      <dgm:prSet phldrT="[Text]" phldr="0"/>
      <dgm:spPr/>
      <dgm:t>
        <a:bodyPr/>
        <a:lstStyle/>
        <a:p>
          <a:pPr rtl="0"/>
          <a:r>
            <a:rPr lang="en-US" dirty="0">
              <a:latin typeface="Calibri Light" panose="020F0302020204030204"/>
            </a:rPr>
            <a:t>Feature Matching</a:t>
          </a:r>
          <a:endParaRPr lang="en-US" dirty="0"/>
        </a:p>
      </dgm:t>
    </dgm:pt>
    <dgm:pt modelId="{D41A0005-30E2-4817-B463-50C70298D83B}" type="parTrans" cxnId="{CBB81422-B3BE-4821-A488-96433E928BD0}">
      <dgm:prSet/>
      <dgm:spPr/>
      <dgm:t>
        <a:bodyPr/>
        <a:lstStyle/>
        <a:p>
          <a:endParaRPr lang="en-US"/>
        </a:p>
      </dgm:t>
    </dgm:pt>
    <dgm:pt modelId="{85158F6B-D3EF-477E-8436-8C7FC22BBFB1}" type="sibTrans" cxnId="{CBB81422-B3BE-4821-A488-96433E928BD0}">
      <dgm:prSet phldrT="2"/>
      <dgm:spPr/>
      <dgm:t>
        <a:bodyPr/>
        <a:lstStyle/>
        <a:p>
          <a:endParaRPr lang="en-US"/>
        </a:p>
      </dgm:t>
    </dgm:pt>
    <dgm:pt modelId="{33ED4912-16A1-4BE4-A2AA-A09A88DE6963}">
      <dgm:prSet phldrT="[Text]" phldr="0"/>
      <dgm:spPr/>
      <dgm:t>
        <a:bodyPr/>
        <a:lstStyle/>
        <a:p>
          <a:pPr rtl="0"/>
          <a:r>
            <a:rPr lang="en-US" dirty="0">
              <a:latin typeface="Calibri Light" panose="020F0302020204030204"/>
            </a:rPr>
            <a:t>Kd-tree query</a:t>
          </a:r>
          <a:endParaRPr lang="en-US" dirty="0"/>
        </a:p>
      </dgm:t>
    </dgm:pt>
    <dgm:pt modelId="{639DA7A9-8F4F-47C2-A403-896F5C7934BE}" type="parTrans" cxnId="{953526F8-4941-497C-9A6E-CDF314A9816A}">
      <dgm:prSet/>
      <dgm:spPr/>
      <dgm:t>
        <a:bodyPr/>
        <a:lstStyle/>
        <a:p>
          <a:endParaRPr lang="en-US"/>
        </a:p>
      </dgm:t>
    </dgm:pt>
    <dgm:pt modelId="{13462842-D223-4F20-A75A-EA519EAAE55E}" type="sibTrans" cxnId="{953526F8-4941-497C-9A6E-CDF314A9816A}">
      <dgm:prSet/>
      <dgm:spPr/>
      <dgm:t>
        <a:bodyPr/>
        <a:lstStyle/>
        <a:p>
          <a:endParaRPr lang="en-US"/>
        </a:p>
      </dgm:t>
    </dgm:pt>
    <dgm:pt modelId="{B2CDFE3E-BE7C-47EC-AFCB-3AF80F7B4D04}">
      <dgm:prSet phldrT="[Text]" phldr="0"/>
      <dgm:spPr/>
      <dgm:t>
        <a:bodyPr/>
        <a:lstStyle/>
        <a:p>
          <a:pPr rtl="0"/>
          <a:r>
            <a:rPr lang="en-US" dirty="0">
              <a:latin typeface="Calibri Light" panose="020F0302020204030204"/>
            </a:rPr>
            <a:t>Transform model Estimation</a:t>
          </a:r>
        </a:p>
      </dgm:t>
    </dgm:pt>
    <dgm:pt modelId="{31FC3F44-C4F5-4B1F-B7EE-F076A1EDDE0E}" type="parTrans" cxnId="{76911B53-9A67-4C34-86CE-AC765400D8D5}">
      <dgm:prSet/>
      <dgm:spPr/>
      <dgm:t>
        <a:bodyPr/>
        <a:lstStyle/>
        <a:p>
          <a:endParaRPr lang="en-US"/>
        </a:p>
      </dgm:t>
    </dgm:pt>
    <dgm:pt modelId="{C08F344F-971C-48C0-B755-898DDC0491E9}" type="sibTrans" cxnId="{76911B53-9A67-4C34-86CE-AC765400D8D5}">
      <dgm:prSet phldrT="3"/>
      <dgm:spPr/>
      <dgm:t>
        <a:bodyPr/>
        <a:lstStyle/>
        <a:p>
          <a:endParaRPr lang="en-US"/>
        </a:p>
      </dgm:t>
    </dgm:pt>
    <dgm:pt modelId="{AA3D9C31-0A08-4B0F-8770-2179795D2F9F}">
      <dgm:prSet phldr="0"/>
      <dgm:spPr/>
      <dgm:t>
        <a:bodyPr/>
        <a:lstStyle/>
        <a:p>
          <a:r>
            <a:rPr lang="en-US" dirty="0">
              <a:latin typeface="Calibri Light" panose="020F0302020204030204"/>
            </a:rPr>
            <a:t>Affine</a:t>
          </a:r>
          <a:endParaRPr lang="en-US" dirty="0"/>
        </a:p>
      </dgm:t>
    </dgm:pt>
    <dgm:pt modelId="{D1A1E01C-E34E-4D61-A94F-38DB18D56BF1}" type="parTrans" cxnId="{F7CF0AB7-0971-4812-891B-301D131B5CD1}">
      <dgm:prSet/>
      <dgm:spPr/>
    </dgm:pt>
    <dgm:pt modelId="{5FFC6AF5-8B87-485C-A73E-FB5982E03FB3}" type="sibTrans" cxnId="{F7CF0AB7-0971-4812-891B-301D131B5CD1}">
      <dgm:prSet/>
      <dgm:spPr/>
      <dgm:t>
        <a:bodyPr/>
        <a:lstStyle/>
        <a:p>
          <a:endParaRPr lang="en-US"/>
        </a:p>
      </dgm:t>
    </dgm:pt>
    <dgm:pt modelId="{B074592B-E821-4C14-8BA1-116C79D35841}">
      <dgm:prSet phldr="0"/>
      <dgm:spPr/>
      <dgm:t>
        <a:bodyPr/>
        <a:lstStyle/>
        <a:p>
          <a:pPr rtl="0"/>
          <a:r>
            <a:rPr lang="en-US" dirty="0">
              <a:latin typeface="Calibri Light" panose="020F0302020204030204"/>
            </a:rPr>
            <a:t>Barrel or other distortions</a:t>
          </a:r>
        </a:p>
      </dgm:t>
    </dgm:pt>
    <dgm:pt modelId="{A5E14569-E035-4252-97ED-592A5DF953A5}" type="parTrans" cxnId="{610474DA-0C0D-469E-AF11-44D0E07A7DA4}">
      <dgm:prSet/>
      <dgm:spPr/>
    </dgm:pt>
    <dgm:pt modelId="{DA079F8D-DD85-452D-96BE-3DFDCED88DB4}" type="sibTrans" cxnId="{610474DA-0C0D-469E-AF11-44D0E07A7DA4}">
      <dgm:prSet/>
      <dgm:spPr/>
      <dgm:t>
        <a:bodyPr/>
        <a:lstStyle/>
        <a:p>
          <a:endParaRPr lang="en-US"/>
        </a:p>
      </dgm:t>
    </dgm:pt>
    <dgm:pt modelId="{264AEC63-5739-41AF-9374-1E694D4B135C}">
      <dgm:prSet phldr="0"/>
      <dgm:spPr/>
      <dgm:t>
        <a:bodyPr/>
        <a:lstStyle/>
        <a:p>
          <a:pPr rtl="0"/>
          <a:r>
            <a:rPr lang="en-US" dirty="0">
              <a:latin typeface="Calibri Light" panose="020F0302020204030204"/>
            </a:rPr>
            <a:t>Image transformation</a:t>
          </a:r>
          <a:endParaRPr lang="en-US" dirty="0"/>
        </a:p>
      </dgm:t>
    </dgm:pt>
    <dgm:pt modelId="{917E41C7-9C1D-486F-815A-6DCA71451C4E}" type="parTrans" cxnId="{14368513-FE24-4E08-9DB5-681EE82EE9FE}">
      <dgm:prSet/>
      <dgm:spPr/>
    </dgm:pt>
    <dgm:pt modelId="{957FA3C9-E918-4AC1-AC1E-A354BFD9476C}" type="sibTrans" cxnId="{14368513-FE24-4E08-9DB5-681EE82EE9FE}">
      <dgm:prSet/>
      <dgm:spPr/>
      <dgm:t>
        <a:bodyPr/>
        <a:lstStyle/>
        <a:p>
          <a:endParaRPr lang="en-US"/>
        </a:p>
      </dgm:t>
    </dgm:pt>
    <dgm:pt modelId="{1C8B05D7-C749-4522-980C-E907879185E1}">
      <dgm:prSet phldr="0"/>
      <dgm:spPr/>
      <dgm:t>
        <a:bodyPr/>
        <a:lstStyle/>
        <a:p>
          <a:pPr rtl="0"/>
          <a:r>
            <a:rPr lang="en-US" dirty="0">
              <a:latin typeface="Calibri Light" panose="020F0302020204030204"/>
            </a:rPr>
            <a:t>Image resampling</a:t>
          </a:r>
          <a:endParaRPr lang="en-US" dirty="0"/>
        </a:p>
      </dgm:t>
    </dgm:pt>
    <dgm:pt modelId="{4049C214-384B-4113-A594-6922C336BEDF}" type="parTrans" cxnId="{DCC2A99B-F2CE-4963-B4C7-089E1935BC45}">
      <dgm:prSet/>
      <dgm:spPr/>
    </dgm:pt>
    <dgm:pt modelId="{9E83D670-3505-464C-BAFA-3614BFE85F22}" type="sibTrans" cxnId="{DCC2A99B-F2CE-4963-B4C7-089E1935BC45}">
      <dgm:prSet/>
      <dgm:spPr/>
      <dgm:t>
        <a:bodyPr/>
        <a:lstStyle/>
        <a:p>
          <a:endParaRPr lang="en-US"/>
        </a:p>
      </dgm:t>
    </dgm:pt>
    <dgm:pt modelId="{E6B60DD9-A23F-48D9-805F-2F18A684BAEF}">
      <dgm:prSet phldr="0"/>
      <dgm:spPr/>
      <dgm:t>
        <a:bodyPr/>
        <a:lstStyle/>
        <a:p>
          <a:pPr rtl="0"/>
          <a:r>
            <a:rPr lang="en-US" dirty="0">
              <a:latin typeface="Calibri Light" panose="020F0302020204030204"/>
            </a:rPr>
            <a:t>Co-ordinate transform</a:t>
          </a:r>
          <a:endParaRPr lang="en-US" dirty="0"/>
        </a:p>
      </dgm:t>
    </dgm:pt>
    <dgm:pt modelId="{B51B9829-6E20-4FD6-B60B-FF846ED061E7}" type="parTrans" cxnId="{8485E966-84EC-4CBD-80FA-4DE5658810E3}">
      <dgm:prSet/>
      <dgm:spPr/>
    </dgm:pt>
    <dgm:pt modelId="{A9766AC0-D76C-43FB-9136-7B4634E6D7A1}" type="sibTrans" cxnId="{8485E966-84EC-4CBD-80FA-4DE5658810E3}">
      <dgm:prSet/>
      <dgm:spPr/>
      <dgm:t>
        <a:bodyPr/>
        <a:lstStyle/>
        <a:p>
          <a:endParaRPr lang="en-US"/>
        </a:p>
      </dgm:t>
    </dgm:pt>
    <dgm:pt modelId="{21C812B7-BEC0-4FC5-9C7B-16633BAD09C7}">
      <dgm:prSet phldr="0"/>
      <dgm:spPr/>
      <dgm:t>
        <a:bodyPr/>
        <a:lstStyle/>
        <a:p>
          <a:pPr rtl="0"/>
          <a:r>
            <a:rPr lang="en-US" dirty="0">
              <a:latin typeface="Calibri Light" panose="020F0302020204030204"/>
            </a:rPr>
            <a:t>Brute force methods</a:t>
          </a:r>
        </a:p>
      </dgm:t>
    </dgm:pt>
    <dgm:pt modelId="{F732E3CB-32EF-444C-828A-4FCD3E83B501}" type="parTrans" cxnId="{006E15BD-405E-4F36-ADD8-D5499ECE6F6A}">
      <dgm:prSet/>
      <dgm:spPr/>
    </dgm:pt>
    <dgm:pt modelId="{E473C041-1BD4-46AA-AFFE-8196D54D806D}" type="sibTrans" cxnId="{006E15BD-405E-4F36-ADD8-D5499ECE6F6A}">
      <dgm:prSet/>
      <dgm:spPr/>
      <dgm:t>
        <a:bodyPr/>
        <a:lstStyle/>
        <a:p>
          <a:endParaRPr lang="en-US"/>
        </a:p>
      </dgm:t>
    </dgm:pt>
    <dgm:pt modelId="{6FE55300-C69B-401D-823A-8AD80E9EE09C}">
      <dgm:prSet phldr="0"/>
      <dgm:spPr/>
      <dgm:t>
        <a:bodyPr/>
        <a:lstStyle/>
        <a:p>
          <a:pPr rtl="0"/>
          <a:r>
            <a:rPr lang="en-US" dirty="0">
              <a:latin typeface="Calibri Light" panose="020F0302020204030204"/>
            </a:rPr>
            <a:t>Distance measuring metric L1 / L2 or complex</a:t>
          </a:r>
        </a:p>
      </dgm:t>
    </dgm:pt>
    <dgm:pt modelId="{D9D242FE-FC4B-4A40-9A26-A85CCBCA5742}" type="parTrans" cxnId="{949B65A2-7DD3-4259-BD11-7E8523523107}">
      <dgm:prSet/>
      <dgm:spPr/>
    </dgm:pt>
    <dgm:pt modelId="{9EF30D61-C8C5-4582-A8FB-17890B1B9FEC}" type="sibTrans" cxnId="{949B65A2-7DD3-4259-BD11-7E8523523107}">
      <dgm:prSet/>
      <dgm:spPr/>
      <dgm:t>
        <a:bodyPr/>
        <a:lstStyle/>
        <a:p>
          <a:endParaRPr lang="en-US"/>
        </a:p>
      </dgm:t>
    </dgm:pt>
    <dgm:pt modelId="{AB3D9461-BAF7-4C59-83E5-6085699A0CCB}" type="pres">
      <dgm:prSet presAssocID="{CF19ED8E-B0AF-46AD-B99F-3AAFC0D2E404}" presName="Name0" presStyleCnt="0">
        <dgm:presLayoutVars>
          <dgm:dir/>
          <dgm:resizeHandles val="exact"/>
        </dgm:presLayoutVars>
      </dgm:prSet>
      <dgm:spPr/>
    </dgm:pt>
    <dgm:pt modelId="{BA6DDC6D-E59A-4ABD-ACC6-CF3A52927690}" type="pres">
      <dgm:prSet presAssocID="{C8C8BF9E-6120-4D0B-B821-DC5D2776F99B}" presName="node" presStyleLbl="node1" presStyleIdx="0" presStyleCnt="4">
        <dgm:presLayoutVars>
          <dgm:bulletEnabled val="1"/>
        </dgm:presLayoutVars>
      </dgm:prSet>
      <dgm:spPr/>
    </dgm:pt>
    <dgm:pt modelId="{FAEE46EB-F2E1-4F4A-98B3-A98CA1B82A78}" type="pres">
      <dgm:prSet presAssocID="{A516B9F6-27EC-4D36-9BBB-F880E3DF5D93}" presName="sibTrans" presStyleLbl="sibTrans1D1" presStyleIdx="0" presStyleCnt="3"/>
      <dgm:spPr/>
    </dgm:pt>
    <dgm:pt modelId="{8FC24641-8FE1-49D4-B923-1AFD11995AAA}" type="pres">
      <dgm:prSet presAssocID="{A516B9F6-27EC-4D36-9BBB-F880E3DF5D93}" presName="connectorText" presStyleLbl="sibTrans1D1" presStyleIdx="0" presStyleCnt="3"/>
      <dgm:spPr/>
    </dgm:pt>
    <dgm:pt modelId="{65F9F6CA-44B8-4584-91C7-7CA844BF829F}" type="pres">
      <dgm:prSet presAssocID="{1EC59FCD-9F65-477F-B187-440F5151453C}" presName="node" presStyleLbl="node1" presStyleIdx="1" presStyleCnt="4">
        <dgm:presLayoutVars>
          <dgm:bulletEnabled val="1"/>
        </dgm:presLayoutVars>
      </dgm:prSet>
      <dgm:spPr/>
    </dgm:pt>
    <dgm:pt modelId="{87050D26-6AD9-475B-A155-B3DC68D4CC0D}" type="pres">
      <dgm:prSet presAssocID="{85158F6B-D3EF-477E-8436-8C7FC22BBFB1}" presName="sibTrans" presStyleLbl="sibTrans1D1" presStyleIdx="1" presStyleCnt="3"/>
      <dgm:spPr/>
    </dgm:pt>
    <dgm:pt modelId="{C1DB6E5A-920F-4708-8868-8F1A8B996480}" type="pres">
      <dgm:prSet presAssocID="{85158F6B-D3EF-477E-8436-8C7FC22BBFB1}" presName="connectorText" presStyleLbl="sibTrans1D1" presStyleIdx="1" presStyleCnt="3"/>
      <dgm:spPr/>
    </dgm:pt>
    <dgm:pt modelId="{25B67AFA-A425-49A3-8A4B-20E4E412C146}" type="pres">
      <dgm:prSet presAssocID="{B2CDFE3E-BE7C-47EC-AFCB-3AF80F7B4D04}" presName="node" presStyleLbl="node1" presStyleIdx="2" presStyleCnt="4">
        <dgm:presLayoutVars>
          <dgm:bulletEnabled val="1"/>
        </dgm:presLayoutVars>
      </dgm:prSet>
      <dgm:spPr/>
    </dgm:pt>
    <dgm:pt modelId="{72E7B607-170B-4EE3-A09A-F9A0F730154B}" type="pres">
      <dgm:prSet presAssocID="{C08F344F-971C-48C0-B755-898DDC0491E9}" presName="sibTrans" presStyleLbl="sibTrans1D1" presStyleIdx="2" presStyleCnt="3"/>
      <dgm:spPr/>
    </dgm:pt>
    <dgm:pt modelId="{570D948A-F155-4E30-997A-72A45962F56F}" type="pres">
      <dgm:prSet presAssocID="{C08F344F-971C-48C0-B755-898DDC0491E9}" presName="connectorText" presStyleLbl="sibTrans1D1" presStyleIdx="2" presStyleCnt="3"/>
      <dgm:spPr/>
    </dgm:pt>
    <dgm:pt modelId="{EF595275-2414-4900-B92D-3BFDAA8A1A98}" type="pres">
      <dgm:prSet presAssocID="{264AEC63-5739-41AF-9374-1E694D4B135C}" presName="node" presStyleLbl="node1" presStyleIdx="3" presStyleCnt="4">
        <dgm:presLayoutVars>
          <dgm:bulletEnabled val="1"/>
        </dgm:presLayoutVars>
      </dgm:prSet>
      <dgm:spPr/>
    </dgm:pt>
  </dgm:ptLst>
  <dgm:cxnLst>
    <dgm:cxn modelId="{FA4F2E0D-CE53-4A37-BA2D-273058CFA23E}" type="presOf" srcId="{7AD8D344-9F87-47C6-B063-D1D5F56AD474}" destId="{BA6DDC6D-E59A-4ABD-ACC6-CF3A52927690}" srcOrd="0" destOrd="2" presId="urn:microsoft.com/office/officeart/2016/7/layout/RepeatingBendingProcessNew"/>
    <dgm:cxn modelId="{14368513-FE24-4E08-9DB5-681EE82EE9FE}" srcId="{CF19ED8E-B0AF-46AD-B99F-3AAFC0D2E404}" destId="{264AEC63-5739-41AF-9374-1E694D4B135C}" srcOrd="3" destOrd="0" parTransId="{917E41C7-9C1D-486F-815A-6DCA71451C4E}" sibTransId="{957FA3C9-E918-4AC1-AC1E-A354BFD9476C}"/>
    <dgm:cxn modelId="{CBB81422-B3BE-4821-A488-96433E928BD0}" srcId="{CF19ED8E-B0AF-46AD-B99F-3AAFC0D2E404}" destId="{1EC59FCD-9F65-477F-B187-440F5151453C}" srcOrd="1" destOrd="0" parTransId="{D41A0005-30E2-4817-B463-50C70298D83B}" sibTransId="{85158F6B-D3EF-477E-8436-8C7FC22BBFB1}"/>
    <dgm:cxn modelId="{AE0B4C22-3D3E-4E37-9B50-B7E28DEE3C77}" type="presOf" srcId="{85158F6B-D3EF-477E-8436-8C7FC22BBFB1}" destId="{87050D26-6AD9-475B-A155-B3DC68D4CC0D}" srcOrd="0" destOrd="0" presId="urn:microsoft.com/office/officeart/2016/7/layout/RepeatingBendingProcessNew"/>
    <dgm:cxn modelId="{B54CBE2E-E0A0-42DD-9413-825B2BBB612C}" type="presOf" srcId="{B11B6F5A-F5B5-4206-A2EA-B33F9FB3378D}" destId="{BA6DDC6D-E59A-4ABD-ACC6-CF3A52927690}" srcOrd="0" destOrd="1" presId="urn:microsoft.com/office/officeart/2016/7/layout/RepeatingBendingProcessNew"/>
    <dgm:cxn modelId="{D9EAB834-A6B6-45C7-861E-36FE473FD634}" srcId="{CF19ED8E-B0AF-46AD-B99F-3AAFC0D2E404}" destId="{C8C8BF9E-6120-4D0B-B821-DC5D2776F99B}" srcOrd="0" destOrd="0" parTransId="{E2CE3CBE-F6CE-4B37-BFC6-BCB46DBD32AC}" sibTransId="{A516B9F6-27EC-4D36-9BBB-F880E3DF5D93}"/>
    <dgm:cxn modelId="{A42A8D38-3BB9-4C9C-8800-46B97B979536}" type="presOf" srcId="{C08F344F-971C-48C0-B755-898DDC0491E9}" destId="{570D948A-F155-4E30-997A-72A45962F56F}" srcOrd="1" destOrd="0" presId="urn:microsoft.com/office/officeart/2016/7/layout/RepeatingBendingProcessNew"/>
    <dgm:cxn modelId="{0B3D8642-0A18-432B-9BEC-11D1D2AA7624}" type="presOf" srcId="{C08F344F-971C-48C0-B755-898DDC0491E9}" destId="{72E7B607-170B-4EE3-A09A-F9A0F730154B}" srcOrd="0" destOrd="0" presId="urn:microsoft.com/office/officeart/2016/7/layout/RepeatingBendingProcessNew"/>
    <dgm:cxn modelId="{8485E966-84EC-4CBD-80FA-4DE5658810E3}" srcId="{264AEC63-5739-41AF-9374-1E694D4B135C}" destId="{E6B60DD9-A23F-48D9-805F-2F18A684BAEF}" srcOrd="1" destOrd="0" parTransId="{B51B9829-6E20-4FD6-B60B-FF846ED061E7}" sibTransId="{A9766AC0-D76C-43FB-9136-7B4634E6D7A1}"/>
    <dgm:cxn modelId="{51E37B4A-089A-493A-A74D-6962F7E88632}" type="presOf" srcId="{1EC59FCD-9F65-477F-B187-440F5151453C}" destId="{65F9F6CA-44B8-4584-91C7-7CA844BF829F}" srcOrd="0" destOrd="0" presId="urn:microsoft.com/office/officeart/2016/7/layout/RepeatingBendingProcessNew"/>
    <dgm:cxn modelId="{F564C04A-8674-4A01-BA29-9712F18BF939}" type="presOf" srcId="{21C812B7-BEC0-4FC5-9C7B-16633BAD09C7}" destId="{65F9F6CA-44B8-4584-91C7-7CA844BF829F}" srcOrd="0" destOrd="2" presId="urn:microsoft.com/office/officeart/2016/7/layout/RepeatingBendingProcessNew"/>
    <dgm:cxn modelId="{338D4072-0D1A-4F3B-9CD0-870024012BC8}" srcId="{C8C8BF9E-6120-4D0B-B821-DC5D2776F99B}" destId="{7AD8D344-9F87-47C6-B063-D1D5F56AD474}" srcOrd="1" destOrd="0" parTransId="{94FA1602-4460-42AD-8C70-548BF2E15F9F}" sibTransId="{974AA55C-F2AA-4BD6-B6F7-ABD2704665E0}"/>
    <dgm:cxn modelId="{76911B53-9A67-4C34-86CE-AC765400D8D5}" srcId="{CF19ED8E-B0AF-46AD-B99F-3AAFC0D2E404}" destId="{B2CDFE3E-BE7C-47EC-AFCB-3AF80F7B4D04}" srcOrd="2" destOrd="0" parTransId="{31FC3F44-C4F5-4B1F-B7EE-F076A1EDDE0E}" sibTransId="{C08F344F-971C-48C0-B755-898DDC0491E9}"/>
    <dgm:cxn modelId="{69C0AE7A-194C-4157-A815-F2E50C16ABC1}" type="presOf" srcId="{33ED4912-16A1-4BE4-A2AA-A09A88DE6963}" destId="{65F9F6CA-44B8-4584-91C7-7CA844BF829F}" srcOrd="0" destOrd="1" presId="urn:microsoft.com/office/officeart/2016/7/layout/RepeatingBendingProcessNew"/>
    <dgm:cxn modelId="{2F25267D-B800-41C7-9FF1-DB8279CE18E8}" type="presOf" srcId="{A516B9F6-27EC-4D36-9BBB-F880E3DF5D93}" destId="{FAEE46EB-F2E1-4F4A-98B3-A98CA1B82A78}" srcOrd="0" destOrd="0" presId="urn:microsoft.com/office/officeart/2016/7/layout/RepeatingBendingProcessNew"/>
    <dgm:cxn modelId="{D4DDF083-0450-46F7-9417-3C4AC731C39F}" type="presOf" srcId="{6FE55300-C69B-401D-823A-8AD80E9EE09C}" destId="{65F9F6CA-44B8-4584-91C7-7CA844BF829F}" srcOrd="0" destOrd="3" presId="urn:microsoft.com/office/officeart/2016/7/layout/RepeatingBendingProcessNew"/>
    <dgm:cxn modelId="{D90E9286-7A21-4415-8FA2-AFBD4EF56AB6}" type="presOf" srcId="{C8C8BF9E-6120-4D0B-B821-DC5D2776F99B}" destId="{BA6DDC6D-E59A-4ABD-ACC6-CF3A52927690}" srcOrd="0" destOrd="0" presId="urn:microsoft.com/office/officeart/2016/7/layout/RepeatingBendingProcessNew"/>
    <dgm:cxn modelId="{283D7F9B-17D9-47F9-8713-A522C1C478AE}" type="presOf" srcId="{CF19ED8E-B0AF-46AD-B99F-3AAFC0D2E404}" destId="{AB3D9461-BAF7-4C59-83E5-6085699A0CCB}" srcOrd="0" destOrd="0" presId="urn:microsoft.com/office/officeart/2016/7/layout/RepeatingBendingProcessNew"/>
    <dgm:cxn modelId="{DCC2A99B-F2CE-4963-B4C7-089E1935BC45}" srcId="{264AEC63-5739-41AF-9374-1E694D4B135C}" destId="{1C8B05D7-C749-4522-980C-E907879185E1}" srcOrd="0" destOrd="0" parTransId="{4049C214-384B-4113-A594-6922C336BEDF}" sibTransId="{9E83D670-3505-464C-BAFA-3614BFE85F22}"/>
    <dgm:cxn modelId="{949B65A2-7DD3-4259-BD11-7E8523523107}" srcId="{1EC59FCD-9F65-477F-B187-440F5151453C}" destId="{6FE55300-C69B-401D-823A-8AD80E9EE09C}" srcOrd="2" destOrd="0" parTransId="{D9D242FE-FC4B-4A40-9A26-A85CCBCA5742}" sibTransId="{9EF30D61-C8C5-4582-A8FB-17890B1B9FEC}"/>
    <dgm:cxn modelId="{FB95AAA2-33D5-42D7-9751-C996A5839435}" type="presOf" srcId="{85158F6B-D3EF-477E-8436-8C7FC22BBFB1}" destId="{C1DB6E5A-920F-4708-8868-8F1A8B996480}" srcOrd="1" destOrd="0" presId="urn:microsoft.com/office/officeart/2016/7/layout/RepeatingBendingProcessNew"/>
    <dgm:cxn modelId="{16B415A5-AA1A-4A81-8FAB-88767C9927FA}" type="presOf" srcId="{264AEC63-5739-41AF-9374-1E694D4B135C}" destId="{EF595275-2414-4900-B92D-3BFDAA8A1A98}" srcOrd="0" destOrd="0" presId="urn:microsoft.com/office/officeart/2016/7/layout/RepeatingBendingProcessNew"/>
    <dgm:cxn modelId="{57A9BEA8-BB7A-432C-B992-B22E294908AC}" type="presOf" srcId="{B074592B-E821-4C14-8BA1-116C79D35841}" destId="{25B67AFA-A425-49A3-8A4B-20E4E412C146}" srcOrd="0" destOrd="2" presId="urn:microsoft.com/office/officeart/2016/7/layout/RepeatingBendingProcessNew"/>
    <dgm:cxn modelId="{0C229AB3-9B92-41E4-8FDA-3EACCD4DFEA5}" type="presOf" srcId="{A516B9F6-27EC-4D36-9BBB-F880E3DF5D93}" destId="{8FC24641-8FE1-49D4-B923-1AFD11995AAA}" srcOrd="1" destOrd="0" presId="urn:microsoft.com/office/officeart/2016/7/layout/RepeatingBendingProcessNew"/>
    <dgm:cxn modelId="{F7CF0AB7-0971-4812-891B-301D131B5CD1}" srcId="{B2CDFE3E-BE7C-47EC-AFCB-3AF80F7B4D04}" destId="{AA3D9C31-0A08-4B0F-8770-2179795D2F9F}" srcOrd="0" destOrd="0" parTransId="{D1A1E01C-E34E-4D61-A94F-38DB18D56BF1}" sibTransId="{5FFC6AF5-8B87-485C-A73E-FB5982E03FB3}"/>
    <dgm:cxn modelId="{006E15BD-405E-4F36-ADD8-D5499ECE6F6A}" srcId="{1EC59FCD-9F65-477F-B187-440F5151453C}" destId="{21C812B7-BEC0-4FC5-9C7B-16633BAD09C7}" srcOrd="1" destOrd="0" parTransId="{F732E3CB-32EF-444C-828A-4FCD3E83B501}" sibTransId="{E473C041-1BD4-46AA-AFFE-8196D54D806D}"/>
    <dgm:cxn modelId="{02FD02C6-D1B7-467F-A8B6-608C9B45C192}" srcId="{C8C8BF9E-6120-4D0B-B821-DC5D2776F99B}" destId="{B11B6F5A-F5B5-4206-A2EA-B33F9FB3378D}" srcOrd="0" destOrd="0" parTransId="{9427D9A1-63B5-42DB-9DF1-8F2581BF708C}" sibTransId="{42790707-7CF8-4050-AB38-3D890BC5FAF7}"/>
    <dgm:cxn modelId="{EB9AA4D3-6FB5-4334-BE64-E2B65D01E4F5}" type="presOf" srcId="{E6B60DD9-A23F-48D9-805F-2F18A684BAEF}" destId="{EF595275-2414-4900-B92D-3BFDAA8A1A98}" srcOrd="0" destOrd="2" presId="urn:microsoft.com/office/officeart/2016/7/layout/RepeatingBendingProcessNew"/>
    <dgm:cxn modelId="{610474DA-0C0D-469E-AF11-44D0E07A7DA4}" srcId="{B2CDFE3E-BE7C-47EC-AFCB-3AF80F7B4D04}" destId="{B074592B-E821-4C14-8BA1-116C79D35841}" srcOrd="1" destOrd="0" parTransId="{A5E14569-E035-4252-97ED-592A5DF953A5}" sibTransId="{DA079F8D-DD85-452D-96BE-3DFDCED88DB4}"/>
    <dgm:cxn modelId="{4D2629DD-CA69-4D8D-B3D9-C5E01E2C1A48}" type="presOf" srcId="{AA3D9C31-0A08-4B0F-8770-2179795D2F9F}" destId="{25B67AFA-A425-49A3-8A4B-20E4E412C146}" srcOrd="0" destOrd="1" presId="urn:microsoft.com/office/officeart/2016/7/layout/RepeatingBendingProcessNew"/>
    <dgm:cxn modelId="{FF8769E0-77E7-41A2-BE7A-E54B74BCC23B}" type="presOf" srcId="{B2CDFE3E-BE7C-47EC-AFCB-3AF80F7B4D04}" destId="{25B67AFA-A425-49A3-8A4B-20E4E412C146}" srcOrd="0" destOrd="0" presId="urn:microsoft.com/office/officeart/2016/7/layout/RepeatingBendingProcessNew"/>
    <dgm:cxn modelId="{5A89A9E7-EFDF-4BD4-91E3-45C501787E25}" type="presOf" srcId="{1C8B05D7-C749-4522-980C-E907879185E1}" destId="{EF595275-2414-4900-B92D-3BFDAA8A1A98}" srcOrd="0" destOrd="1" presId="urn:microsoft.com/office/officeart/2016/7/layout/RepeatingBendingProcessNew"/>
    <dgm:cxn modelId="{953526F8-4941-497C-9A6E-CDF314A9816A}" srcId="{1EC59FCD-9F65-477F-B187-440F5151453C}" destId="{33ED4912-16A1-4BE4-A2AA-A09A88DE6963}" srcOrd="0" destOrd="0" parTransId="{639DA7A9-8F4F-47C2-A403-896F5C7934BE}" sibTransId="{13462842-D223-4F20-A75A-EA519EAAE55E}"/>
    <dgm:cxn modelId="{E67BDBAB-94D9-484C-BF4F-5C1BDBA899B2}" type="presParOf" srcId="{AB3D9461-BAF7-4C59-83E5-6085699A0CCB}" destId="{BA6DDC6D-E59A-4ABD-ACC6-CF3A52927690}" srcOrd="0" destOrd="0" presId="urn:microsoft.com/office/officeart/2016/7/layout/RepeatingBendingProcessNew"/>
    <dgm:cxn modelId="{34D6CABD-FD5E-43F5-B6B9-A9D20ECEC7B7}" type="presParOf" srcId="{AB3D9461-BAF7-4C59-83E5-6085699A0CCB}" destId="{FAEE46EB-F2E1-4F4A-98B3-A98CA1B82A78}" srcOrd="1" destOrd="0" presId="urn:microsoft.com/office/officeart/2016/7/layout/RepeatingBendingProcessNew"/>
    <dgm:cxn modelId="{3D09FA7C-DF7B-4FCC-8D6C-90BB4AB1694B}" type="presParOf" srcId="{FAEE46EB-F2E1-4F4A-98B3-A98CA1B82A78}" destId="{8FC24641-8FE1-49D4-B923-1AFD11995AAA}" srcOrd="0" destOrd="0" presId="urn:microsoft.com/office/officeart/2016/7/layout/RepeatingBendingProcessNew"/>
    <dgm:cxn modelId="{97D398EC-FD18-48F5-AFCF-79A5E97300EB}" type="presParOf" srcId="{AB3D9461-BAF7-4C59-83E5-6085699A0CCB}" destId="{65F9F6CA-44B8-4584-91C7-7CA844BF829F}" srcOrd="2" destOrd="0" presId="urn:microsoft.com/office/officeart/2016/7/layout/RepeatingBendingProcessNew"/>
    <dgm:cxn modelId="{E2CE9845-AA1C-463B-B0B7-96608FA60A35}" type="presParOf" srcId="{AB3D9461-BAF7-4C59-83E5-6085699A0CCB}" destId="{87050D26-6AD9-475B-A155-B3DC68D4CC0D}" srcOrd="3" destOrd="0" presId="urn:microsoft.com/office/officeart/2016/7/layout/RepeatingBendingProcessNew"/>
    <dgm:cxn modelId="{D483BE6C-8F77-4AFE-B591-3F9A381DAFE2}" type="presParOf" srcId="{87050D26-6AD9-475B-A155-B3DC68D4CC0D}" destId="{C1DB6E5A-920F-4708-8868-8F1A8B996480}" srcOrd="0" destOrd="0" presId="urn:microsoft.com/office/officeart/2016/7/layout/RepeatingBendingProcessNew"/>
    <dgm:cxn modelId="{CBC26877-05D8-414E-A080-6916CADF9250}" type="presParOf" srcId="{AB3D9461-BAF7-4C59-83E5-6085699A0CCB}" destId="{25B67AFA-A425-49A3-8A4B-20E4E412C146}" srcOrd="4" destOrd="0" presId="urn:microsoft.com/office/officeart/2016/7/layout/RepeatingBendingProcessNew"/>
    <dgm:cxn modelId="{08839145-DBA8-47AF-94E3-A36A3473FCD6}" type="presParOf" srcId="{AB3D9461-BAF7-4C59-83E5-6085699A0CCB}" destId="{72E7B607-170B-4EE3-A09A-F9A0F730154B}" srcOrd="5" destOrd="0" presId="urn:microsoft.com/office/officeart/2016/7/layout/RepeatingBendingProcessNew"/>
    <dgm:cxn modelId="{674B6256-688D-4AD8-A20C-A669819ABBE8}" type="presParOf" srcId="{72E7B607-170B-4EE3-A09A-F9A0F730154B}" destId="{570D948A-F155-4E30-997A-72A45962F56F}" srcOrd="0" destOrd="0" presId="urn:microsoft.com/office/officeart/2016/7/layout/RepeatingBendingProcessNew"/>
    <dgm:cxn modelId="{6C42F387-4E10-455E-8F8D-7A9B59AAB4FF}" type="presParOf" srcId="{AB3D9461-BAF7-4C59-83E5-6085699A0CCB}" destId="{EF595275-2414-4900-B92D-3BFDAA8A1A98}"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74C8D9-2804-4F80-8F72-1C9DCA14179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5EC693A-D406-4122-AD44-A765846D5D12}">
      <dgm:prSet/>
      <dgm:spPr/>
      <dgm:t>
        <a:bodyPr/>
        <a:lstStyle/>
        <a:p>
          <a:r>
            <a:rPr lang="en-US"/>
            <a:t>Conventional feature descriptor are designed specific to scenario.</a:t>
          </a:r>
        </a:p>
      </dgm:t>
    </dgm:pt>
    <dgm:pt modelId="{750CAC42-0900-4E01-8697-0AF92E743CFA}" type="parTrans" cxnId="{D5CB2660-14CA-48ED-8BAB-F035DD0362DA}">
      <dgm:prSet/>
      <dgm:spPr/>
      <dgm:t>
        <a:bodyPr/>
        <a:lstStyle/>
        <a:p>
          <a:endParaRPr lang="en-US"/>
        </a:p>
      </dgm:t>
    </dgm:pt>
    <dgm:pt modelId="{5A48FC35-547C-49E0-B04E-FB384612E081}" type="sibTrans" cxnId="{D5CB2660-14CA-48ED-8BAB-F035DD0362DA}">
      <dgm:prSet/>
      <dgm:spPr/>
      <dgm:t>
        <a:bodyPr/>
        <a:lstStyle/>
        <a:p>
          <a:endParaRPr lang="en-US"/>
        </a:p>
      </dgm:t>
    </dgm:pt>
    <dgm:pt modelId="{AE4FA233-FCCA-43D4-9E2B-6382D9C0687C}">
      <dgm:prSet/>
      <dgm:spPr/>
      <dgm:t>
        <a:bodyPr/>
        <a:lstStyle/>
        <a:p>
          <a:r>
            <a:rPr lang="en-US"/>
            <a:t>Doesn't generalizes well in harsh light conditions, or motion blur type of distortions.</a:t>
          </a:r>
        </a:p>
      </dgm:t>
    </dgm:pt>
    <dgm:pt modelId="{399C54EE-D53F-479F-99B1-63CFF7C7A48F}" type="parTrans" cxnId="{04CC7226-EF00-47CD-9C3B-D22F70015769}">
      <dgm:prSet/>
      <dgm:spPr/>
      <dgm:t>
        <a:bodyPr/>
        <a:lstStyle/>
        <a:p>
          <a:endParaRPr lang="en-US"/>
        </a:p>
      </dgm:t>
    </dgm:pt>
    <dgm:pt modelId="{0F632083-6773-44D9-A669-C0ED4556E279}" type="sibTrans" cxnId="{04CC7226-EF00-47CD-9C3B-D22F70015769}">
      <dgm:prSet/>
      <dgm:spPr/>
      <dgm:t>
        <a:bodyPr/>
        <a:lstStyle/>
        <a:p>
          <a:endParaRPr lang="en-US"/>
        </a:p>
      </dgm:t>
    </dgm:pt>
    <dgm:pt modelId="{9773A86D-8A81-4E7F-A218-61D9BB69AD6E}" type="pres">
      <dgm:prSet presAssocID="{BC74C8D9-2804-4F80-8F72-1C9DCA141793}" presName="linear" presStyleCnt="0">
        <dgm:presLayoutVars>
          <dgm:animLvl val="lvl"/>
          <dgm:resizeHandles val="exact"/>
        </dgm:presLayoutVars>
      </dgm:prSet>
      <dgm:spPr/>
    </dgm:pt>
    <dgm:pt modelId="{0C52B825-5442-46A2-A052-E107AE3F147A}" type="pres">
      <dgm:prSet presAssocID="{B5EC693A-D406-4122-AD44-A765846D5D12}" presName="parentText" presStyleLbl="node1" presStyleIdx="0" presStyleCnt="2">
        <dgm:presLayoutVars>
          <dgm:chMax val="0"/>
          <dgm:bulletEnabled val="1"/>
        </dgm:presLayoutVars>
      </dgm:prSet>
      <dgm:spPr/>
    </dgm:pt>
    <dgm:pt modelId="{CA0847D6-C605-4059-8FB8-F1482887BB46}" type="pres">
      <dgm:prSet presAssocID="{5A48FC35-547C-49E0-B04E-FB384612E081}" presName="spacer" presStyleCnt="0"/>
      <dgm:spPr/>
    </dgm:pt>
    <dgm:pt modelId="{86E241F5-5361-4947-8629-1E715EE30ACA}" type="pres">
      <dgm:prSet presAssocID="{AE4FA233-FCCA-43D4-9E2B-6382D9C0687C}" presName="parentText" presStyleLbl="node1" presStyleIdx="1" presStyleCnt="2">
        <dgm:presLayoutVars>
          <dgm:chMax val="0"/>
          <dgm:bulletEnabled val="1"/>
        </dgm:presLayoutVars>
      </dgm:prSet>
      <dgm:spPr/>
    </dgm:pt>
  </dgm:ptLst>
  <dgm:cxnLst>
    <dgm:cxn modelId="{04CC7226-EF00-47CD-9C3B-D22F70015769}" srcId="{BC74C8D9-2804-4F80-8F72-1C9DCA141793}" destId="{AE4FA233-FCCA-43D4-9E2B-6382D9C0687C}" srcOrd="1" destOrd="0" parTransId="{399C54EE-D53F-479F-99B1-63CFF7C7A48F}" sibTransId="{0F632083-6773-44D9-A669-C0ED4556E279}"/>
    <dgm:cxn modelId="{957BF12E-EADC-43EC-A2DB-0EDDAD9EFA71}" type="presOf" srcId="{B5EC693A-D406-4122-AD44-A765846D5D12}" destId="{0C52B825-5442-46A2-A052-E107AE3F147A}" srcOrd="0" destOrd="0" presId="urn:microsoft.com/office/officeart/2005/8/layout/vList2"/>
    <dgm:cxn modelId="{D5CB2660-14CA-48ED-8BAB-F035DD0362DA}" srcId="{BC74C8D9-2804-4F80-8F72-1C9DCA141793}" destId="{B5EC693A-D406-4122-AD44-A765846D5D12}" srcOrd="0" destOrd="0" parTransId="{750CAC42-0900-4E01-8697-0AF92E743CFA}" sibTransId="{5A48FC35-547C-49E0-B04E-FB384612E081}"/>
    <dgm:cxn modelId="{2F8E6D72-3537-4350-8164-28E2906044C4}" type="presOf" srcId="{BC74C8D9-2804-4F80-8F72-1C9DCA141793}" destId="{9773A86D-8A81-4E7F-A218-61D9BB69AD6E}" srcOrd="0" destOrd="0" presId="urn:microsoft.com/office/officeart/2005/8/layout/vList2"/>
    <dgm:cxn modelId="{76BFFC8C-A371-42C8-B4CB-9F0077B031C9}" type="presOf" srcId="{AE4FA233-FCCA-43D4-9E2B-6382D9C0687C}" destId="{86E241F5-5361-4947-8629-1E715EE30ACA}" srcOrd="0" destOrd="0" presId="urn:microsoft.com/office/officeart/2005/8/layout/vList2"/>
    <dgm:cxn modelId="{926D83CD-E4CB-4C51-96F4-4A003FF03944}" type="presParOf" srcId="{9773A86D-8A81-4E7F-A218-61D9BB69AD6E}" destId="{0C52B825-5442-46A2-A052-E107AE3F147A}" srcOrd="0" destOrd="0" presId="urn:microsoft.com/office/officeart/2005/8/layout/vList2"/>
    <dgm:cxn modelId="{0992FFC4-EDBA-45CB-93A0-2EAC4DBE2947}" type="presParOf" srcId="{9773A86D-8A81-4E7F-A218-61D9BB69AD6E}" destId="{CA0847D6-C605-4059-8FB8-F1482887BB46}" srcOrd="1" destOrd="0" presId="urn:microsoft.com/office/officeart/2005/8/layout/vList2"/>
    <dgm:cxn modelId="{BE28D99D-6D2C-4685-B714-273E4EF28CE7}" type="presParOf" srcId="{9773A86D-8A81-4E7F-A218-61D9BB69AD6E}" destId="{86E241F5-5361-4947-8629-1E715EE30AC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78D567-7E56-450B-9B2D-CC31255AF8F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1C86DF7-1E43-450F-8767-100A6AD21E92}">
      <dgm:prSet/>
      <dgm:spPr/>
      <dgm:t>
        <a:bodyPr/>
        <a:lstStyle/>
        <a:p>
          <a:r>
            <a:rPr lang="en-US"/>
            <a:t>Due to representation of feature vectors in other dimension(Effect of added layers) the simple L1 &amp; L2 norms are no more effective.</a:t>
          </a:r>
        </a:p>
      </dgm:t>
    </dgm:pt>
    <dgm:pt modelId="{D69F1BEC-CAE1-43FA-9D57-810F02C4F523}" type="parTrans" cxnId="{E0AFBA86-A2BF-417C-925E-60DE6322C246}">
      <dgm:prSet/>
      <dgm:spPr/>
      <dgm:t>
        <a:bodyPr/>
        <a:lstStyle/>
        <a:p>
          <a:endParaRPr lang="en-US"/>
        </a:p>
      </dgm:t>
    </dgm:pt>
    <dgm:pt modelId="{8D398AC9-1A4F-4D9A-98E1-2A288F80908C}" type="sibTrans" cxnId="{E0AFBA86-A2BF-417C-925E-60DE6322C246}">
      <dgm:prSet/>
      <dgm:spPr/>
      <dgm:t>
        <a:bodyPr/>
        <a:lstStyle/>
        <a:p>
          <a:endParaRPr lang="en-US"/>
        </a:p>
      </dgm:t>
    </dgm:pt>
    <dgm:pt modelId="{94FD1FE9-C8DB-40A8-809E-8662F160D0BB}">
      <dgm:prSet/>
      <dgm:spPr/>
      <dgm:t>
        <a:bodyPr/>
        <a:lstStyle/>
        <a:p>
          <a:r>
            <a:rPr lang="en-US"/>
            <a:t>DCNN based relation b/w descriptors can provide more precise and accurate correspondences.</a:t>
          </a:r>
        </a:p>
      </dgm:t>
    </dgm:pt>
    <dgm:pt modelId="{0C1B1064-DE14-4EAD-A6F2-A60A00D58274}" type="parTrans" cxnId="{8CDC0930-D2F2-4EBA-B416-E5D3C9BC77A1}">
      <dgm:prSet/>
      <dgm:spPr/>
      <dgm:t>
        <a:bodyPr/>
        <a:lstStyle/>
        <a:p>
          <a:endParaRPr lang="en-US"/>
        </a:p>
      </dgm:t>
    </dgm:pt>
    <dgm:pt modelId="{026CAEE5-7A53-4553-9BBF-77BAB2270F7F}" type="sibTrans" cxnId="{8CDC0930-D2F2-4EBA-B416-E5D3C9BC77A1}">
      <dgm:prSet/>
      <dgm:spPr/>
      <dgm:t>
        <a:bodyPr/>
        <a:lstStyle/>
        <a:p>
          <a:endParaRPr lang="en-US"/>
        </a:p>
      </dgm:t>
    </dgm:pt>
    <dgm:pt modelId="{EC3FA8BD-4226-423C-845A-C4A68831B7AD}" type="pres">
      <dgm:prSet presAssocID="{5C78D567-7E56-450B-9B2D-CC31255AF8F8}" presName="linear" presStyleCnt="0">
        <dgm:presLayoutVars>
          <dgm:animLvl val="lvl"/>
          <dgm:resizeHandles val="exact"/>
        </dgm:presLayoutVars>
      </dgm:prSet>
      <dgm:spPr/>
    </dgm:pt>
    <dgm:pt modelId="{F8476089-BD79-4154-9214-F73510424597}" type="pres">
      <dgm:prSet presAssocID="{31C86DF7-1E43-450F-8767-100A6AD21E92}" presName="parentText" presStyleLbl="node1" presStyleIdx="0" presStyleCnt="2">
        <dgm:presLayoutVars>
          <dgm:chMax val="0"/>
          <dgm:bulletEnabled val="1"/>
        </dgm:presLayoutVars>
      </dgm:prSet>
      <dgm:spPr/>
    </dgm:pt>
    <dgm:pt modelId="{16D12207-B2F0-429A-BEC1-E2717FACB18D}" type="pres">
      <dgm:prSet presAssocID="{8D398AC9-1A4F-4D9A-98E1-2A288F80908C}" presName="spacer" presStyleCnt="0"/>
      <dgm:spPr/>
    </dgm:pt>
    <dgm:pt modelId="{1DC20A21-9864-432C-9D6A-F38EE60834F9}" type="pres">
      <dgm:prSet presAssocID="{94FD1FE9-C8DB-40A8-809E-8662F160D0BB}" presName="parentText" presStyleLbl="node1" presStyleIdx="1" presStyleCnt="2">
        <dgm:presLayoutVars>
          <dgm:chMax val="0"/>
          <dgm:bulletEnabled val="1"/>
        </dgm:presLayoutVars>
      </dgm:prSet>
      <dgm:spPr/>
    </dgm:pt>
  </dgm:ptLst>
  <dgm:cxnLst>
    <dgm:cxn modelId="{EAA9192D-2986-434E-9C88-12EBECAB17AE}" type="presOf" srcId="{31C86DF7-1E43-450F-8767-100A6AD21E92}" destId="{F8476089-BD79-4154-9214-F73510424597}" srcOrd="0" destOrd="0" presId="urn:microsoft.com/office/officeart/2005/8/layout/vList2"/>
    <dgm:cxn modelId="{8CDC0930-D2F2-4EBA-B416-E5D3C9BC77A1}" srcId="{5C78D567-7E56-450B-9B2D-CC31255AF8F8}" destId="{94FD1FE9-C8DB-40A8-809E-8662F160D0BB}" srcOrd="1" destOrd="0" parTransId="{0C1B1064-DE14-4EAD-A6F2-A60A00D58274}" sibTransId="{026CAEE5-7A53-4553-9BBF-77BAB2270F7F}"/>
    <dgm:cxn modelId="{E0AFBA86-A2BF-417C-925E-60DE6322C246}" srcId="{5C78D567-7E56-450B-9B2D-CC31255AF8F8}" destId="{31C86DF7-1E43-450F-8767-100A6AD21E92}" srcOrd="0" destOrd="0" parTransId="{D69F1BEC-CAE1-43FA-9D57-810F02C4F523}" sibTransId="{8D398AC9-1A4F-4D9A-98E1-2A288F80908C}"/>
    <dgm:cxn modelId="{69B017F2-D45C-49DC-BE24-F1E2D373D439}" type="presOf" srcId="{94FD1FE9-C8DB-40A8-809E-8662F160D0BB}" destId="{1DC20A21-9864-432C-9D6A-F38EE60834F9}" srcOrd="0" destOrd="0" presId="urn:microsoft.com/office/officeart/2005/8/layout/vList2"/>
    <dgm:cxn modelId="{6D0B15F6-AC5A-4223-916D-3EF8D57EF14F}" type="presOf" srcId="{5C78D567-7E56-450B-9B2D-CC31255AF8F8}" destId="{EC3FA8BD-4226-423C-845A-C4A68831B7AD}" srcOrd="0" destOrd="0" presId="urn:microsoft.com/office/officeart/2005/8/layout/vList2"/>
    <dgm:cxn modelId="{38BFC438-77C9-418A-A4A1-9FD4788B313C}" type="presParOf" srcId="{EC3FA8BD-4226-423C-845A-C4A68831B7AD}" destId="{F8476089-BD79-4154-9214-F73510424597}" srcOrd="0" destOrd="0" presId="urn:microsoft.com/office/officeart/2005/8/layout/vList2"/>
    <dgm:cxn modelId="{AE537899-1C33-4854-9B01-E932B0957B60}" type="presParOf" srcId="{EC3FA8BD-4226-423C-845A-C4A68831B7AD}" destId="{16D12207-B2F0-429A-BEC1-E2717FACB18D}" srcOrd="1" destOrd="0" presId="urn:microsoft.com/office/officeart/2005/8/layout/vList2"/>
    <dgm:cxn modelId="{EDE6998A-EB9F-4642-A7C9-C3A42B0B222E}" type="presParOf" srcId="{EC3FA8BD-4226-423C-845A-C4A68831B7AD}" destId="{1DC20A21-9864-432C-9D6A-F38EE60834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72156-59FC-4E05-A20B-07719FCF340D}">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6DF3A-E002-450C-93E6-3B327CFF896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Image Registration is interpreted as the process of overlaying two or more images of the same scene with respect to a particular reference image.</a:t>
          </a:r>
        </a:p>
      </dsp:txBody>
      <dsp:txXfrm>
        <a:off x="585701" y="873933"/>
        <a:ext cx="4337991" cy="2693452"/>
      </dsp:txXfrm>
    </dsp:sp>
    <dsp:sp modelId="{251AEACC-F680-4B5A-9FA4-E3A35E834009}">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E827B-805F-4C15-B962-5CCDC4128A78}">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The images may be taken in different circumstances, at different time lapse, with different viewpoint, or with different sensors.</a:t>
          </a:r>
        </a:p>
      </dsp:txBody>
      <dsp:txXfrm>
        <a:off x="6092527" y="873933"/>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E46EB-F2E1-4F4A-98B3-A98CA1B82A78}">
      <dsp:nvSpPr>
        <dsp:cNvPr id="0" name=""/>
        <dsp:cNvSpPr/>
      </dsp:nvSpPr>
      <dsp:spPr>
        <a:xfrm>
          <a:off x="2561104" y="1393569"/>
          <a:ext cx="558591" cy="91440"/>
        </a:xfrm>
        <a:custGeom>
          <a:avLst/>
          <a:gdLst/>
          <a:ahLst/>
          <a:cxnLst/>
          <a:rect l="0" t="0" r="0" b="0"/>
          <a:pathLst>
            <a:path>
              <a:moveTo>
                <a:pt x="0" y="45720"/>
              </a:moveTo>
              <a:lnTo>
                <a:pt x="55859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670" y="1436343"/>
        <a:ext cx="29459" cy="5891"/>
      </dsp:txXfrm>
    </dsp:sp>
    <dsp:sp modelId="{BA6DDC6D-E59A-4ABD-ACC6-CF3A52927690}">
      <dsp:nvSpPr>
        <dsp:cNvPr id="0" name=""/>
        <dsp:cNvSpPr/>
      </dsp:nvSpPr>
      <dsp:spPr>
        <a:xfrm>
          <a:off x="1199" y="670778"/>
          <a:ext cx="2561704" cy="153702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526" tIns="131761" rIns="125526" bIns="131761"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Feature Detection</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Corner Detection</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Other Interest point detection methods</a:t>
          </a:r>
          <a:endParaRPr lang="en-US" sz="1400" kern="1200" dirty="0"/>
        </a:p>
      </dsp:txBody>
      <dsp:txXfrm>
        <a:off x="1199" y="670778"/>
        <a:ext cx="2561704" cy="1537022"/>
      </dsp:txXfrm>
    </dsp:sp>
    <dsp:sp modelId="{87050D26-6AD9-475B-A155-B3DC68D4CC0D}">
      <dsp:nvSpPr>
        <dsp:cNvPr id="0" name=""/>
        <dsp:cNvSpPr/>
      </dsp:nvSpPr>
      <dsp:spPr>
        <a:xfrm>
          <a:off x="1282051" y="2206001"/>
          <a:ext cx="3150896" cy="558591"/>
        </a:xfrm>
        <a:custGeom>
          <a:avLst/>
          <a:gdLst/>
          <a:ahLst/>
          <a:cxnLst/>
          <a:rect l="0" t="0" r="0" b="0"/>
          <a:pathLst>
            <a:path>
              <a:moveTo>
                <a:pt x="3150896" y="0"/>
              </a:moveTo>
              <a:lnTo>
                <a:pt x="3150896" y="296395"/>
              </a:lnTo>
              <a:lnTo>
                <a:pt x="0" y="296395"/>
              </a:lnTo>
              <a:lnTo>
                <a:pt x="0" y="558591"/>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77362" y="2482351"/>
        <a:ext cx="160275" cy="5891"/>
      </dsp:txXfrm>
    </dsp:sp>
    <dsp:sp modelId="{65F9F6CA-44B8-4584-91C7-7CA844BF829F}">
      <dsp:nvSpPr>
        <dsp:cNvPr id="0" name=""/>
        <dsp:cNvSpPr/>
      </dsp:nvSpPr>
      <dsp:spPr>
        <a:xfrm>
          <a:off x="3152095" y="670778"/>
          <a:ext cx="2561704" cy="153702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526" tIns="131761" rIns="125526" bIns="131761"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Feature Matching</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Kd-tree query</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Brute force methods</a:t>
          </a:r>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Distance measuring metric L1 / L2 or complex</a:t>
          </a:r>
        </a:p>
      </dsp:txBody>
      <dsp:txXfrm>
        <a:off x="3152095" y="670778"/>
        <a:ext cx="2561704" cy="1537022"/>
      </dsp:txXfrm>
    </dsp:sp>
    <dsp:sp modelId="{72E7B607-170B-4EE3-A09A-F9A0F730154B}">
      <dsp:nvSpPr>
        <dsp:cNvPr id="0" name=""/>
        <dsp:cNvSpPr/>
      </dsp:nvSpPr>
      <dsp:spPr>
        <a:xfrm>
          <a:off x="2561104" y="3519784"/>
          <a:ext cx="558591" cy="91440"/>
        </a:xfrm>
        <a:custGeom>
          <a:avLst/>
          <a:gdLst/>
          <a:ahLst/>
          <a:cxnLst/>
          <a:rect l="0" t="0" r="0" b="0"/>
          <a:pathLst>
            <a:path>
              <a:moveTo>
                <a:pt x="0" y="45720"/>
              </a:moveTo>
              <a:lnTo>
                <a:pt x="558591"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670" y="3562558"/>
        <a:ext cx="29459" cy="5891"/>
      </dsp:txXfrm>
    </dsp:sp>
    <dsp:sp modelId="{25B67AFA-A425-49A3-8A4B-20E4E412C146}">
      <dsp:nvSpPr>
        <dsp:cNvPr id="0" name=""/>
        <dsp:cNvSpPr/>
      </dsp:nvSpPr>
      <dsp:spPr>
        <a:xfrm>
          <a:off x="1199" y="2796992"/>
          <a:ext cx="2561704" cy="153702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526" tIns="131761" rIns="125526" bIns="131761"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Transform model Estimation</a:t>
          </a:r>
        </a:p>
        <a:p>
          <a:pPr marL="114300" lvl="1" indent="-114300" algn="l" defTabSz="622300">
            <a:lnSpc>
              <a:spcPct val="90000"/>
            </a:lnSpc>
            <a:spcBef>
              <a:spcPct val="0"/>
            </a:spcBef>
            <a:spcAft>
              <a:spcPct val="15000"/>
            </a:spcAft>
            <a:buChar char="•"/>
          </a:pPr>
          <a:r>
            <a:rPr lang="en-US" sz="1400" kern="1200" dirty="0">
              <a:latin typeface="Calibri Light" panose="020F0302020204030204"/>
            </a:rPr>
            <a:t>Affine</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Barrel or other distortions</a:t>
          </a:r>
        </a:p>
      </dsp:txBody>
      <dsp:txXfrm>
        <a:off x="1199" y="2796992"/>
        <a:ext cx="2561704" cy="1537022"/>
      </dsp:txXfrm>
    </dsp:sp>
    <dsp:sp modelId="{EF595275-2414-4900-B92D-3BFDAA8A1A98}">
      <dsp:nvSpPr>
        <dsp:cNvPr id="0" name=""/>
        <dsp:cNvSpPr/>
      </dsp:nvSpPr>
      <dsp:spPr>
        <a:xfrm>
          <a:off x="3152095" y="2796992"/>
          <a:ext cx="2561704" cy="153702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526" tIns="131761" rIns="125526" bIns="131761"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Image transformation</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Image resampling</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Co-ordinate transform</a:t>
          </a:r>
          <a:endParaRPr lang="en-US" sz="1400" kern="1200" dirty="0"/>
        </a:p>
      </dsp:txBody>
      <dsp:txXfrm>
        <a:off x="3152095" y="2796992"/>
        <a:ext cx="2561704" cy="1537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B825-5442-46A2-A052-E107AE3F147A}">
      <dsp:nvSpPr>
        <dsp:cNvPr id="0" name=""/>
        <dsp:cNvSpPr/>
      </dsp:nvSpPr>
      <dsp:spPr>
        <a:xfrm>
          <a:off x="0" y="39385"/>
          <a:ext cx="6367912" cy="310006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Conventional feature descriptor are designed specific to scenario.</a:t>
          </a:r>
        </a:p>
      </dsp:txBody>
      <dsp:txXfrm>
        <a:off x="151333" y="190718"/>
        <a:ext cx="6065246" cy="2797395"/>
      </dsp:txXfrm>
    </dsp:sp>
    <dsp:sp modelId="{86E241F5-5361-4947-8629-1E715EE30ACA}">
      <dsp:nvSpPr>
        <dsp:cNvPr id="0" name=""/>
        <dsp:cNvSpPr/>
      </dsp:nvSpPr>
      <dsp:spPr>
        <a:xfrm>
          <a:off x="0" y="3266166"/>
          <a:ext cx="6367912" cy="310006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Doesn't generalizes well in harsh light conditions, or motion blur type of distortions.</a:t>
          </a:r>
        </a:p>
      </dsp:txBody>
      <dsp:txXfrm>
        <a:off x="151333" y="3417499"/>
        <a:ext cx="6065246" cy="2797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76089-BD79-4154-9214-F73510424597}">
      <dsp:nvSpPr>
        <dsp:cNvPr id="0" name=""/>
        <dsp:cNvSpPr/>
      </dsp:nvSpPr>
      <dsp:spPr>
        <a:xfrm>
          <a:off x="0" y="74100"/>
          <a:ext cx="6900512" cy="26406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Due to representation of feature vectors in other dimension(Effect of added layers) the simple L1 &amp; L2 norms are no more effective.</a:t>
          </a:r>
        </a:p>
      </dsp:txBody>
      <dsp:txXfrm>
        <a:off x="128908" y="203008"/>
        <a:ext cx="6642696" cy="2382874"/>
      </dsp:txXfrm>
    </dsp:sp>
    <dsp:sp modelId="{1DC20A21-9864-432C-9D6A-F38EE60834F9}">
      <dsp:nvSpPr>
        <dsp:cNvPr id="0" name=""/>
        <dsp:cNvSpPr/>
      </dsp:nvSpPr>
      <dsp:spPr>
        <a:xfrm>
          <a:off x="0" y="2821350"/>
          <a:ext cx="6900512" cy="26406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DCNN based relation b/w descriptors can provide more precise and accurate correspondences.</a:t>
          </a:r>
        </a:p>
      </dsp:txBody>
      <dsp:txXfrm>
        <a:off x="128908" y="2950258"/>
        <a:ext cx="6642696" cy="23828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4/25/2021</a:t>
            </a:fld>
            <a:endParaRPr lang="en-US" dirty="0"/>
          </a:p>
        </p:txBody>
      </p:sp>
      <p:sp>
        <p:nvSpPr>
          <p:cNvPr id="5" name="Footer Placeholder 4"/>
          <p:cNvSpPr>
            <a:spLocks noGrp="1"/>
          </p:cNvSpPr>
          <p:nvPr>
            <p:ph type="ftr" sz="quarter" idx="11"/>
          </p:nvPr>
        </p:nvSpPr>
        <p:spPr/>
        <p:txBody>
          <a:bodyPr/>
          <a:lstStyle/>
          <a:p>
            <a:r>
              <a:rPr lang="en-US" dirty="0"/>
              <a:t>Shivam Pandey             17807671</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109953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4/25/2021</a:t>
            </a:fld>
            <a:endParaRPr lang="en-US" dirty="0"/>
          </a:p>
        </p:txBody>
      </p:sp>
      <p:sp>
        <p:nvSpPr>
          <p:cNvPr id="5" name="Footer Placeholder 4"/>
          <p:cNvSpPr>
            <a:spLocks noGrp="1"/>
          </p:cNvSpPr>
          <p:nvPr>
            <p:ph type="ftr" sz="quarter" idx="11"/>
          </p:nvPr>
        </p:nvSpPr>
        <p:spPr/>
        <p:txBody>
          <a:bodyPr/>
          <a:lstStyle/>
          <a:p>
            <a:r>
              <a:rPr lang="en-US" dirty="0"/>
              <a:t>Shivam Pandey             17807671</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29216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4/25/2021</a:t>
            </a:fld>
            <a:endParaRPr lang="en-US" dirty="0"/>
          </a:p>
        </p:txBody>
      </p:sp>
      <p:sp>
        <p:nvSpPr>
          <p:cNvPr id="5" name="Footer Placeholder 4"/>
          <p:cNvSpPr>
            <a:spLocks noGrp="1"/>
          </p:cNvSpPr>
          <p:nvPr>
            <p:ph type="ftr" sz="quarter" idx="11"/>
          </p:nvPr>
        </p:nvSpPr>
        <p:spPr/>
        <p:txBody>
          <a:bodyPr/>
          <a:lstStyle/>
          <a:p>
            <a:r>
              <a:rPr lang="en-US" dirty="0"/>
              <a:t>Shivam Pandey             17807671</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717063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4/25/2021</a:t>
            </a:fld>
            <a:endParaRPr lang="en-US" dirty="0"/>
          </a:p>
        </p:txBody>
      </p:sp>
      <p:sp>
        <p:nvSpPr>
          <p:cNvPr id="5" name="Footer Placeholder 4"/>
          <p:cNvSpPr>
            <a:spLocks noGrp="1"/>
          </p:cNvSpPr>
          <p:nvPr>
            <p:ph type="ftr" sz="quarter" idx="11"/>
          </p:nvPr>
        </p:nvSpPr>
        <p:spPr/>
        <p:txBody>
          <a:bodyPr/>
          <a:lstStyle/>
          <a:p>
            <a:r>
              <a:rPr lang="en-US" dirty="0"/>
              <a:t>Shivam Pandey             17807671</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406994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4/25/2021</a:t>
            </a:fld>
            <a:endParaRPr lang="en-US" dirty="0"/>
          </a:p>
        </p:txBody>
      </p:sp>
      <p:sp>
        <p:nvSpPr>
          <p:cNvPr id="5" name="Footer Placeholder 4"/>
          <p:cNvSpPr>
            <a:spLocks noGrp="1"/>
          </p:cNvSpPr>
          <p:nvPr>
            <p:ph type="ftr" sz="quarter" idx="11"/>
          </p:nvPr>
        </p:nvSpPr>
        <p:spPr/>
        <p:txBody>
          <a:bodyPr/>
          <a:lstStyle/>
          <a:p>
            <a:r>
              <a:rPr lang="en-US" dirty="0"/>
              <a:t>Shivam Pandey             17807671</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30625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4/25/2021</a:t>
            </a:fld>
            <a:endParaRPr lang="en-US" dirty="0"/>
          </a:p>
        </p:txBody>
      </p:sp>
      <p:sp>
        <p:nvSpPr>
          <p:cNvPr id="6" name="Footer Placeholder 5"/>
          <p:cNvSpPr>
            <a:spLocks noGrp="1"/>
          </p:cNvSpPr>
          <p:nvPr>
            <p:ph type="ftr" sz="quarter" idx="11"/>
          </p:nvPr>
        </p:nvSpPr>
        <p:spPr/>
        <p:txBody>
          <a:bodyPr/>
          <a:lstStyle/>
          <a:p>
            <a:r>
              <a:rPr lang="en-US" dirty="0"/>
              <a:t>Shivam Pandey             17807671</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66135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4/25/2021</a:t>
            </a:fld>
            <a:endParaRPr lang="en-US" dirty="0"/>
          </a:p>
        </p:txBody>
      </p:sp>
      <p:sp>
        <p:nvSpPr>
          <p:cNvPr id="8" name="Footer Placeholder 7"/>
          <p:cNvSpPr>
            <a:spLocks noGrp="1"/>
          </p:cNvSpPr>
          <p:nvPr>
            <p:ph type="ftr" sz="quarter" idx="11"/>
          </p:nvPr>
        </p:nvSpPr>
        <p:spPr/>
        <p:txBody>
          <a:bodyPr/>
          <a:lstStyle/>
          <a:p>
            <a:r>
              <a:rPr lang="en-US" dirty="0"/>
              <a:t>Shivam Pandey             17807671</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99018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4/25/2021</a:t>
            </a:fld>
            <a:endParaRPr lang="en-US" dirty="0"/>
          </a:p>
        </p:txBody>
      </p:sp>
      <p:sp>
        <p:nvSpPr>
          <p:cNvPr id="4" name="Footer Placeholder 3"/>
          <p:cNvSpPr>
            <a:spLocks noGrp="1"/>
          </p:cNvSpPr>
          <p:nvPr>
            <p:ph type="ftr" sz="quarter" idx="11"/>
          </p:nvPr>
        </p:nvSpPr>
        <p:spPr/>
        <p:txBody>
          <a:bodyPr/>
          <a:lstStyle/>
          <a:p>
            <a:r>
              <a:rPr lang="en-US" dirty="0"/>
              <a:t>Shivam Pandey             17807671</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8596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4/25/2021</a:t>
            </a:fld>
            <a:endParaRPr lang="en-US" dirty="0"/>
          </a:p>
        </p:txBody>
      </p:sp>
      <p:sp>
        <p:nvSpPr>
          <p:cNvPr id="3" name="Footer Placeholder 2"/>
          <p:cNvSpPr>
            <a:spLocks noGrp="1"/>
          </p:cNvSpPr>
          <p:nvPr>
            <p:ph type="ftr" sz="quarter" idx="11"/>
          </p:nvPr>
        </p:nvSpPr>
        <p:spPr/>
        <p:txBody>
          <a:bodyPr/>
          <a:lstStyle/>
          <a:p>
            <a:r>
              <a:rPr lang="en-US" dirty="0"/>
              <a:t>Shivam Pandey             17807671</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176753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4/25/2021</a:t>
            </a:fld>
            <a:endParaRPr lang="en-US" dirty="0"/>
          </a:p>
        </p:txBody>
      </p:sp>
      <p:sp>
        <p:nvSpPr>
          <p:cNvPr id="6" name="Footer Placeholder 5"/>
          <p:cNvSpPr>
            <a:spLocks noGrp="1"/>
          </p:cNvSpPr>
          <p:nvPr>
            <p:ph type="ftr" sz="quarter" idx="11"/>
          </p:nvPr>
        </p:nvSpPr>
        <p:spPr/>
        <p:txBody>
          <a:bodyPr/>
          <a:lstStyle/>
          <a:p>
            <a:r>
              <a:rPr lang="en-US" dirty="0"/>
              <a:t>Shivam Pandey             17807671</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303838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4/25/2021</a:t>
            </a:fld>
            <a:endParaRPr lang="en-US" dirty="0"/>
          </a:p>
        </p:txBody>
      </p:sp>
      <p:sp>
        <p:nvSpPr>
          <p:cNvPr id="6" name="Footer Placeholder 5"/>
          <p:cNvSpPr>
            <a:spLocks noGrp="1"/>
          </p:cNvSpPr>
          <p:nvPr>
            <p:ph type="ftr" sz="quarter" idx="11"/>
          </p:nvPr>
        </p:nvSpPr>
        <p:spPr/>
        <p:txBody>
          <a:bodyPr/>
          <a:lstStyle/>
          <a:p>
            <a:r>
              <a:rPr lang="en-US" dirty="0"/>
              <a:t>Shivam Pandey             17807671</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377444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Shivam Pandey             17807671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7411753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Clr3PuFD4Mo?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2" name="Picture 52" descr="A picture containing indoor&#10;&#10;Description automatically generated">
            <a:extLst>
              <a:ext uri="{FF2B5EF4-FFF2-40B4-BE49-F238E27FC236}">
                <a16:creationId xmlns:a16="http://schemas.microsoft.com/office/drawing/2014/main" id="{89C9E94B-F18A-4983-A41A-4C81042F516D}"/>
              </a:ext>
            </a:extLst>
          </p:cNvPr>
          <p:cNvPicPr>
            <a:picLocks noChangeAspect="1"/>
          </p:cNvPicPr>
          <p:nvPr/>
        </p:nvPicPr>
        <p:blipFill rotWithShape="1">
          <a:blip r:embed="rId2">
            <a:duotone>
              <a:schemeClr val="accent1">
                <a:shade val="45000"/>
                <a:satMod val="135000"/>
              </a:schemeClr>
              <a:prstClr val="white"/>
            </a:duotone>
            <a:alphaModFix amt="35000"/>
          </a:blip>
          <a:srcRect b="25000"/>
          <a:stretch/>
        </p:blipFill>
        <p:spPr>
          <a:xfrm>
            <a:off x="20" y="1"/>
            <a:ext cx="12191980" cy="6857999"/>
          </a:xfrm>
          <a:prstGeom prst="rect">
            <a:avLst/>
          </a:prstGeom>
        </p:spPr>
      </p:pic>
      <p:sp>
        <p:nvSpPr>
          <p:cNvPr id="2" name="Title 1"/>
          <p:cNvSpPr>
            <a:spLocks noGrp="1"/>
          </p:cNvSpPr>
          <p:nvPr>
            <p:ph type="ctrTitle"/>
          </p:nvPr>
        </p:nvSpPr>
        <p:spPr>
          <a:xfrm>
            <a:off x="1256275" y="2271449"/>
            <a:ext cx="9679449" cy="2847058"/>
          </a:xfrm>
        </p:spPr>
        <p:txBody>
          <a:bodyPr anchor="b">
            <a:normAutofit/>
          </a:bodyPr>
          <a:lstStyle/>
          <a:p>
            <a:pPr algn="l"/>
            <a:r>
              <a:rPr lang="en-US" sz="8000">
                <a:solidFill>
                  <a:srgbClr val="FFFFFF"/>
                </a:solidFill>
                <a:cs typeface="Calibri Light"/>
              </a:rPr>
              <a:t>Image Registration Techniques</a:t>
            </a:r>
            <a:endParaRPr lang="en-US" sz="8000">
              <a:solidFill>
                <a:srgbClr val="FFFFFF"/>
              </a:solidFill>
            </a:endParaRPr>
          </a:p>
        </p:txBody>
      </p:sp>
      <p:sp>
        <p:nvSpPr>
          <p:cNvPr id="3" name="Subtitle 2"/>
          <p:cNvSpPr>
            <a:spLocks noGrp="1"/>
          </p:cNvSpPr>
          <p:nvPr>
            <p:ph type="subTitle" idx="1"/>
          </p:nvPr>
        </p:nvSpPr>
        <p:spPr>
          <a:xfrm>
            <a:off x="1256275" y="5098254"/>
            <a:ext cx="9679449" cy="750259"/>
          </a:xfrm>
        </p:spPr>
        <p:txBody>
          <a:bodyPr vert="horz" lIns="91440" tIns="45720" rIns="91440" bIns="45720" rtlCol="0" anchor="ctr">
            <a:normAutofit/>
          </a:bodyPr>
          <a:lstStyle/>
          <a:p>
            <a:pPr algn="l"/>
            <a:r>
              <a:rPr lang="en-US" sz="2000">
                <a:solidFill>
                  <a:srgbClr val="FFFFFF"/>
                </a:solidFill>
                <a:cs typeface="Calibri"/>
              </a:rPr>
              <a:t>Shivam Pandey 17807671</a:t>
            </a:r>
            <a:endParaRPr lang="en-US" sz="2000">
              <a:solidFill>
                <a:srgbClr val="FFFFFF"/>
              </a:solidFill>
            </a:endParaRPr>
          </a:p>
        </p:txBody>
      </p:sp>
      <p:cxnSp>
        <p:nvCxnSpPr>
          <p:cNvPr id="81" name="Straight Connector 8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A5A5B46-FAA6-44D5-AA49-53737E1CECFE}"/>
              </a:ext>
            </a:extLst>
          </p:cNvPr>
          <p:cNvSpPr>
            <a:spLocks noGrp="1"/>
          </p:cNvSpPr>
          <p:nvPr>
            <p:ph type="sldNum" sz="quarter" idx="12"/>
          </p:nvPr>
        </p:nvSpPr>
        <p:spPr/>
        <p:txBody>
          <a:bodyPr/>
          <a:lstStyle/>
          <a:p>
            <a:fld id="{48F63A3B-78C7-47BE-AE5E-E10140E04643}" type="slidenum">
              <a:rPr lang="en-US" dirty="0"/>
              <a:t>1</a:t>
            </a:fld>
            <a:endParaRPr lang="en-US"/>
          </a:p>
        </p:txBody>
      </p:sp>
      <p:sp>
        <p:nvSpPr>
          <p:cNvPr id="4" name="Footer Placeholder 3">
            <a:extLst>
              <a:ext uri="{FF2B5EF4-FFF2-40B4-BE49-F238E27FC236}">
                <a16:creationId xmlns:a16="http://schemas.microsoft.com/office/drawing/2014/main" id="{C51D7AE6-B73A-4DA9-A596-465097D95B3A}"/>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2"/>
                                        </p:tgtEl>
                                        <p:attrNameLst>
                                          <p:attrName>style.visibility</p:attrName>
                                        </p:attrNameLst>
                                      </p:cBhvr>
                                      <p:to>
                                        <p:strVal val="visible"/>
                                      </p:to>
                                    </p:set>
                                    <p:animEffect transition="in" filter="fade">
                                      <p:cBhvr>
                                        <p:cTn id="13"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 letter&#10;&#10;Description automatically generated">
            <a:extLst>
              <a:ext uri="{FF2B5EF4-FFF2-40B4-BE49-F238E27FC236}">
                <a16:creationId xmlns:a16="http://schemas.microsoft.com/office/drawing/2014/main" id="{730C0A57-D238-4D9F-A189-15ED997E932A}"/>
              </a:ext>
            </a:extLst>
          </p:cNvPr>
          <p:cNvPicPr>
            <a:picLocks noChangeAspect="1"/>
          </p:cNvPicPr>
          <p:nvPr/>
        </p:nvPicPr>
        <p:blipFill>
          <a:blip r:embed="rId2"/>
          <a:stretch>
            <a:fillRect/>
          </a:stretch>
        </p:blipFill>
        <p:spPr>
          <a:xfrm>
            <a:off x="3310467" y="643467"/>
            <a:ext cx="5571066" cy="5571066"/>
          </a:xfrm>
          <a:prstGeom prst="rect">
            <a:avLst/>
          </a:prstGeom>
        </p:spPr>
      </p:pic>
      <p:sp>
        <p:nvSpPr>
          <p:cNvPr id="3" name="Footer Placeholder 2">
            <a:extLst>
              <a:ext uri="{FF2B5EF4-FFF2-40B4-BE49-F238E27FC236}">
                <a16:creationId xmlns:a16="http://schemas.microsoft.com/office/drawing/2014/main" id="{85B3BB14-C0EE-49E4-9353-C093C3166F5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Shivam Pandey             17807671</a:t>
            </a:r>
          </a:p>
        </p:txBody>
      </p:sp>
      <p:sp>
        <p:nvSpPr>
          <p:cNvPr id="5" name="Slide Number Placeholder 4">
            <a:extLst>
              <a:ext uri="{FF2B5EF4-FFF2-40B4-BE49-F238E27FC236}">
                <a16:creationId xmlns:a16="http://schemas.microsoft.com/office/drawing/2014/main" id="{0AC2798F-A867-4DAF-BF52-46BF611D2F9F}"/>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408835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20031-9EA6-448F-8FCE-92D6BCCD598D}"/>
              </a:ext>
            </a:extLst>
          </p:cNvPr>
          <p:cNvSpPr>
            <a:spLocks noGrp="1"/>
          </p:cNvSpPr>
          <p:nvPr>
            <p:ph type="title"/>
          </p:nvPr>
        </p:nvSpPr>
        <p:spPr>
          <a:xfrm>
            <a:off x="1245072" y="1289765"/>
            <a:ext cx="3651101" cy="4270963"/>
          </a:xfrm>
        </p:spPr>
        <p:txBody>
          <a:bodyPr anchor="ctr">
            <a:normAutofit/>
          </a:bodyPr>
          <a:lstStyle/>
          <a:p>
            <a:pPr algn="ctr"/>
            <a:r>
              <a:rPr lang="en-US" sz="3900">
                <a:solidFill>
                  <a:srgbClr val="FFFFFF"/>
                </a:solidFill>
                <a:cs typeface="Calibri Light"/>
              </a:rPr>
              <a:t>Correspondence Estimation</a:t>
            </a:r>
            <a:endParaRPr lang="en-US" sz="39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52FE51C-12A1-427C-8895-5A7FEFD9B593}"/>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cs typeface="Calibri"/>
              </a:rPr>
              <a:t>Use L1 or L2 norm on disparity of description vectors of source and target image to get correspondence according to some fixed threshold. </a:t>
            </a:r>
          </a:p>
          <a:p>
            <a:r>
              <a:rPr lang="en-US" sz="2000">
                <a:solidFill>
                  <a:schemeClr val="tx1">
                    <a:alpha val="80000"/>
                  </a:schemeClr>
                </a:solidFill>
                <a:cs typeface="Calibri"/>
              </a:rPr>
              <a:t>Hamming distance is used for the BRIEF descriptors as they are continuous sequence of 0 or 1, L1 and L2 norm can't work on them.</a:t>
            </a:r>
          </a:p>
          <a:p>
            <a:r>
              <a:rPr lang="en-US" sz="2000">
                <a:solidFill>
                  <a:schemeClr val="tx1">
                    <a:alpha val="80000"/>
                  </a:schemeClr>
                </a:solidFill>
                <a:cs typeface="Calibri"/>
              </a:rPr>
              <a:t>Similarly, the SIFT, FAST, and SURF etc. Float based descriptor can't use Hamming distances, thus only continuous discriminator is allowed.</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8744B4D-68D5-49B5-BA29-57FF382FFC00}"/>
              </a:ext>
            </a:extLst>
          </p:cNvPr>
          <p:cNvSpPr>
            <a:spLocks noGrp="1"/>
          </p:cNvSpPr>
          <p:nvPr>
            <p:ph type="sldNum" sz="quarter" idx="12"/>
          </p:nvPr>
        </p:nvSpPr>
        <p:spPr/>
        <p:txBody>
          <a:bodyPr/>
          <a:lstStyle/>
          <a:p>
            <a:fld id="{48F63A3B-78C7-47BE-AE5E-E10140E04643}" type="slidenum">
              <a:rPr lang="en-US" dirty="0"/>
              <a:t>11</a:t>
            </a:fld>
            <a:endParaRPr lang="en-US"/>
          </a:p>
        </p:txBody>
      </p:sp>
      <p:sp>
        <p:nvSpPr>
          <p:cNvPr id="4" name="Footer Placeholder 3">
            <a:extLst>
              <a:ext uri="{FF2B5EF4-FFF2-40B4-BE49-F238E27FC236}">
                <a16:creationId xmlns:a16="http://schemas.microsoft.com/office/drawing/2014/main" id="{E0BD08CF-79E7-48B4-89C4-53072ED4E056}"/>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741133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01692576-F900-4ECD-AF29-3341953DBF42}"/>
              </a:ext>
            </a:extLst>
          </p:cNvPr>
          <p:cNvPicPr>
            <a:picLocks noChangeAspect="1"/>
          </p:cNvPicPr>
          <p:nvPr/>
        </p:nvPicPr>
        <p:blipFill>
          <a:blip r:embed="rId2"/>
          <a:stretch>
            <a:fillRect/>
          </a:stretch>
        </p:blipFill>
        <p:spPr>
          <a:xfrm>
            <a:off x="2394295" y="643467"/>
            <a:ext cx="7403409" cy="5571066"/>
          </a:xfrm>
          <a:prstGeom prst="rect">
            <a:avLst/>
          </a:prstGeom>
        </p:spPr>
      </p:pic>
      <p:sp>
        <p:nvSpPr>
          <p:cNvPr id="2" name="Footer Placeholder 1">
            <a:extLst>
              <a:ext uri="{FF2B5EF4-FFF2-40B4-BE49-F238E27FC236}">
                <a16:creationId xmlns:a16="http://schemas.microsoft.com/office/drawing/2014/main" id="{C8CFF48F-443E-4DFD-A00C-58A6364C82B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Shivam Pandey             17807671</a:t>
            </a:r>
          </a:p>
        </p:txBody>
      </p:sp>
      <p:sp>
        <p:nvSpPr>
          <p:cNvPr id="3" name="Slide Number Placeholder 2">
            <a:extLst>
              <a:ext uri="{FF2B5EF4-FFF2-40B4-BE49-F238E27FC236}">
                <a16:creationId xmlns:a16="http://schemas.microsoft.com/office/drawing/2014/main" id="{3E985344-9DCE-46CC-9032-268F02650286}"/>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66616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0FB8-A0E2-412E-AF7F-81DB3C4B69FB}"/>
              </a:ext>
            </a:extLst>
          </p:cNvPr>
          <p:cNvSpPr>
            <a:spLocks noGrp="1"/>
          </p:cNvSpPr>
          <p:nvPr>
            <p:ph type="title"/>
          </p:nvPr>
        </p:nvSpPr>
        <p:spPr>
          <a:xfrm>
            <a:off x="648929" y="629266"/>
            <a:ext cx="3505495" cy="1622321"/>
          </a:xfrm>
        </p:spPr>
        <p:txBody>
          <a:bodyPr>
            <a:normAutofit/>
          </a:bodyPr>
          <a:lstStyle/>
          <a:p>
            <a:r>
              <a:rPr lang="en-US" sz="3700">
                <a:cs typeface="Calibri Light"/>
              </a:rPr>
              <a:t>Transformation Model Estimation</a:t>
            </a:r>
            <a:endParaRPr lang="en-US" sz="3700"/>
          </a:p>
        </p:txBody>
      </p:sp>
      <p:sp>
        <p:nvSpPr>
          <p:cNvPr id="3" name="Content Placeholder 2">
            <a:extLst>
              <a:ext uri="{FF2B5EF4-FFF2-40B4-BE49-F238E27FC236}">
                <a16:creationId xmlns:a16="http://schemas.microsoft.com/office/drawing/2014/main" id="{EDDE1083-062D-4E90-989E-41B934D63F16}"/>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1600">
                <a:cs typeface="Calibri"/>
              </a:rPr>
              <a:t>Also known as motion model of images.</a:t>
            </a:r>
          </a:p>
          <a:p>
            <a:r>
              <a:rPr lang="en-US" sz="1600">
                <a:cs typeface="Calibri"/>
              </a:rPr>
              <a:t>Rigid Transformation</a:t>
            </a:r>
          </a:p>
          <a:p>
            <a:pPr lvl="1"/>
            <a:r>
              <a:rPr lang="en-US" sz="1600">
                <a:cs typeface="Calibri"/>
              </a:rPr>
              <a:t>Translation, Rotation, or Linear combination of Dimensions</a:t>
            </a:r>
          </a:p>
          <a:p>
            <a:pPr lvl="1"/>
            <a:r>
              <a:rPr lang="en-US" sz="1600">
                <a:cs typeface="Calibri"/>
              </a:rPr>
              <a:t>Affine</a:t>
            </a:r>
          </a:p>
          <a:p>
            <a:pPr lvl="1"/>
            <a:r>
              <a:rPr lang="en-US" sz="1600">
                <a:cs typeface="Calibri"/>
              </a:rPr>
              <a:t>Perspective</a:t>
            </a:r>
          </a:p>
          <a:p>
            <a:r>
              <a:rPr lang="en-US" sz="1600">
                <a:cs typeface="Calibri"/>
              </a:rPr>
              <a:t>Non-Rigid Transform</a:t>
            </a:r>
          </a:p>
          <a:p>
            <a:pPr lvl="1"/>
            <a:r>
              <a:rPr lang="en-US" sz="1600">
                <a:cs typeface="Calibri"/>
              </a:rPr>
              <a:t>Utilizes non-linear functions</a:t>
            </a:r>
          </a:p>
          <a:p>
            <a:pPr lvl="1"/>
            <a:r>
              <a:rPr lang="en-US" sz="1600">
                <a:cs typeface="Calibri"/>
              </a:rPr>
              <a:t>Able to model Image Distortions (Barrel Distortion etc.)</a:t>
            </a:r>
          </a:p>
          <a:p>
            <a:pPr lvl="1"/>
            <a:r>
              <a:rPr lang="en-US" sz="1600">
                <a:cs typeface="Calibri"/>
              </a:rPr>
              <a:t>Spline</a:t>
            </a:r>
          </a:p>
          <a:p>
            <a:pPr lvl="1"/>
            <a:endParaRPr lang="en-US" sz="1600">
              <a:cs typeface="Calibri"/>
            </a:endParaRPr>
          </a:p>
          <a:p>
            <a:endParaRPr lang="en-US" sz="1600">
              <a:cs typeface="Calibri"/>
            </a:endParaRPr>
          </a:p>
        </p:txBody>
      </p:sp>
      <p:sp>
        <p:nvSpPr>
          <p:cNvPr id="10"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hape&#10;&#10;Description automatically generated">
            <a:extLst>
              <a:ext uri="{FF2B5EF4-FFF2-40B4-BE49-F238E27FC236}">
                <a16:creationId xmlns:a16="http://schemas.microsoft.com/office/drawing/2014/main" id="{AE26D295-E5BC-4D60-81B5-4AA49E93315A}"/>
              </a:ext>
            </a:extLst>
          </p:cNvPr>
          <p:cNvPicPr>
            <a:picLocks noChangeAspect="1"/>
          </p:cNvPicPr>
          <p:nvPr/>
        </p:nvPicPr>
        <p:blipFill>
          <a:blip r:embed="rId2"/>
          <a:stretch>
            <a:fillRect/>
          </a:stretch>
        </p:blipFill>
        <p:spPr>
          <a:xfrm>
            <a:off x="5405862" y="1787109"/>
            <a:ext cx="6019331" cy="3280535"/>
          </a:xfrm>
          <a:prstGeom prst="rect">
            <a:avLst/>
          </a:prstGeom>
          <a:effectLst/>
        </p:spPr>
      </p:pic>
      <p:sp>
        <p:nvSpPr>
          <p:cNvPr id="6" name="Slide Number Placeholder 5">
            <a:extLst>
              <a:ext uri="{FF2B5EF4-FFF2-40B4-BE49-F238E27FC236}">
                <a16:creationId xmlns:a16="http://schemas.microsoft.com/office/drawing/2014/main" id="{C6BC81AE-1D09-4ACF-B379-F836BFE3715A}"/>
              </a:ext>
            </a:extLst>
          </p:cNvPr>
          <p:cNvSpPr>
            <a:spLocks noGrp="1"/>
          </p:cNvSpPr>
          <p:nvPr>
            <p:ph type="sldNum" sz="quarter" idx="12"/>
          </p:nvPr>
        </p:nvSpPr>
        <p:spPr/>
        <p:txBody>
          <a:bodyPr/>
          <a:lstStyle/>
          <a:p>
            <a:fld id="{48F63A3B-78C7-47BE-AE5E-E10140E04643}" type="slidenum">
              <a:rPr lang="en-US" dirty="0"/>
              <a:t>13</a:t>
            </a:fld>
            <a:endParaRPr lang="en-US"/>
          </a:p>
        </p:txBody>
      </p:sp>
      <p:sp>
        <p:nvSpPr>
          <p:cNvPr id="5" name="Footer Placeholder 4">
            <a:extLst>
              <a:ext uri="{FF2B5EF4-FFF2-40B4-BE49-F238E27FC236}">
                <a16:creationId xmlns:a16="http://schemas.microsoft.com/office/drawing/2014/main" id="{485073C7-E7DF-4BC9-879C-1585C75C592D}"/>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4395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5F6059-F55C-4688-9447-B5DB3F44E0EC}"/>
              </a:ext>
            </a:extLst>
          </p:cNvPr>
          <p:cNvSpPr>
            <a:spLocks noGrp="1"/>
          </p:cNvSpPr>
          <p:nvPr>
            <p:ph type="title"/>
          </p:nvPr>
        </p:nvSpPr>
        <p:spPr>
          <a:xfrm>
            <a:off x="643467" y="321734"/>
            <a:ext cx="10905066" cy="1135737"/>
          </a:xfrm>
        </p:spPr>
        <p:txBody>
          <a:bodyPr>
            <a:normAutofit/>
          </a:bodyPr>
          <a:lstStyle/>
          <a:p>
            <a:r>
              <a:rPr lang="en-US" sz="3600">
                <a:cs typeface="Calibri Light"/>
              </a:rPr>
              <a:t>Optimization to Get Transformation Parameters</a:t>
            </a:r>
            <a:endParaRPr lang="en-US" sz="3600"/>
          </a:p>
        </p:txBody>
      </p:sp>
      <p:sp>
        <p:nvSpPr>
          <p:cNvPr id="8" name="Content Placeholder 7">
            <a:extLst>
              <a:ext uri="{FF2B5EF4-FFF2-40B4-BE49-F238E27FC236}">
                <a16:creationId xmlns:a16="http://schemas.microsoft.com/office/drawing/2014/main" id="{4D343871-FCAD-4566-9979-D15C8B5BECA9}"/>
              </a:ext>
            </a:extLst>
          </p:cNvPr>
          <p:cNvSpPr>
            <a:spLocks noGrp="1"/>
          </p:cNvSpPr>
          <p:nvPr>
            <p:ph idx="1"/>
          </p:nvPr>
        </p:nvSpPr>
        <p:spPr>
          <a:xfrm>
            <a:off x="643469" y="1782981"/>
            <a:ext cx="4008384" cy="4393982"/>
          </a:xfrm>
        </p:spPr>
        <p:txBody>
          <a:bodyPr>
            <a:normAutofit/>
          </a:bodyPr>
          <a:lstStyle/>
          <a:p>
            <a:r>
              <a:rPr lang="en-US" sz="2000">
                <a:cs typeface="Calibri"/>
              </a:rPr>
              <a:t>Using some optimization technique to determine H</a:t>
            </a:r>
          </a:p>
          <a:p>
            <a:r>
              <a:rPr lang="en-US" sz="2000">
                <a:cs typeface="Calibri"/>
              </a:rPr>
              <a:t>Generally used SVD, with RANSAC</a:t>
            </a:r>
          </a:p>
          <a:p>
            <a:r>
              <a:rPr lang="en-US" sz="2000">
                <a:cs typeface="Calibri"/>
              </a:rPr>
              <a:t>As the problem grows in non-linea domain, quadratic optimization algorithms like Lavenberg-Marquardt, Gauss Newton etc. Could be used.</a:t>
            </a:r>
          </a:p>
          <a:p>
            <a:r>
              <a:rPr lang="en-US" sz="2000">
                <a:cs typeface="Calibri"/>
              </a:rPr>
              <a:t>Especially when the correspondences are continuously changing with the iterations. </a:t>
            </a:r>
          </a:p>
        </p:txBody>
      </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F4869894-60AC-431C-8CED-33471350BD14}"/>
              </a:ext>
            </a:extLst>
          </p:cNvPr>
          <p:cNvPicPr>
            <a:picLocks noChangeAspect="1"/>
          </p:cNvPicPr>
          <p:nvPr/>
        </p:nvPicPr>
        <p:blipFill rotWithShape="1">
          <a:blip r:embed="rId2"/>
          <a:srcRect r="-1" b="13958"/>
          <a:stretch/>
        </p:blipFill>
        <p:spPr>
          <a:xfrm>
            <a:off x="5295320" y="2128849"/>
            <a:ext cx="6253212" cy="3670156"/>
          </a:xfrm>
          <a:prstGeom prst="rect">
            <a:avLst/>
          </a:prstGeom>
        </p:spPr>
      </p:pic>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724DD54E-8BAD-4B32-A87B-03C844678A57}"/>
              </a:ext>
            </a:extLst>
          </p:cNvPr>
          <p:cNvSpPr>
            <a:spLocks noGrp="1"/>
          </p:cNvSpPr>
          <p:nvPr>
            <p:ph type="sldNum" sz="quarter" idx="12"/>
          </p:nvPr>
        </p:nvSpPr>
        <p:spPr/>
        <p:txBody>
          <a:bodyPr/>
          <a:lstStyle/>
          <a:p>
            <a:fld id="{48F63A3B-78C7-47BE-AE5E-E10140E04643}" type="slidenum">
              <a:rPr lang="en-US" dirty="0"/>
              <a:t>14</a:t>
            </a:fld>
            <a:endParaRPr lang="en-US"/>
          </a:p>
        </p:txBody>
      </p:sp>
      <p:sp>
        <p:nvSpPr>
          <p:cNvPr id="3" name="Footer Placeholder 2">
            <a:extLst>
              <a:ext uri="{FF2B5EF4-FFF2-40B4-BE49-F238E27FC236}">
                <a16:creationId xmlns:a16="http://schemas.microsoft.com/office/drawing/2014/main" id="{72E0EA2D-250C-42B0-A3A5-70C65FD36ACE}"/>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204783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643F21BB-1365-451F-B996-07499CF887D8}"/>
              </a:ext>
            </a:extLst>
          </p:cNvPr>
          <p:cNvPicPr>
            <a:picLocks noChangeAspect="1"/>
          </p:cNvPicPr>
          <p:nvPr/>
        </p:nvPicPr>
        <p:blipFill>
          <a:blip r:embed="rId2"/>
          <a:stretch>
            <a:fillRect/>
          </a:stretch>
        </p:blipFill>
        <p:spPr>
          <a:xfrm>
            <a:off x="2130828" y="643467"/>
            <a:ext cx="7930343" cy="5571066"/>
          </a:xfrm>
          <a:prstGeom prst="rect">
            <a:avLst/>
          </a:prstGeom>
        </p:spPr>
      </p:pic>
      <p:sp>
        <p:nvSpPr>
          <p:cNvPr id="2" name="Footer Placeholder 1">
            <a:extLst>
              <a:ext uri="{FF2B5EF4-FFF2-40B4-BE49-F238E27FC236}">
                <a16:creationId xmlns:a16="http://schemas.microsoft.com/office/drawing/2014/main" id="{48E204EF-1B9F-483A-92BA-267DCEC3172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Shivam Pandey             17807671</a:t>
            </a:r>
          </a:p>
        </p:txBody>
      </p:sp>
      <p:sp>
        <p:nvSpPr>
          <p:cNvPr id="3" name="Slide Number Placeholder 2">
            <a:extLst>
              <a:ext uri="{FF2B5EF4-FFF2-40B4-BE49-F238E27FC236}">
                <a16:creationId xmlns:a16="http://schemas.microsoft.com/office/drawing/2014/main" id="{94A730D2-0BA2-4112-9E9D-17D96E77DE85}"/>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124811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31386-AF13-43A7-9C75-F1F85F8632FF}"/>
              </a:ext>
            </a:extLst>
          </p:cNvPr>
          <p:cNvSpPr>
            <a:spLocks noGrp="1"/>
          </p:cNvSpPr>
          <p:nvPr>
            <p:ph type="title"/>
          </p:nvPr>
        </p:nvSpPr>
        <p:spPr>
          <a:xfrm>
            <a:off x="841248" y="548640"/>
            <a:ext cx="3600860" cy="5431536"/>
          </a:xfrm>
        </p:spPr>
        <p:txBody>
          <a:bodyPr>
            <a:normAutofit/>
          </a:bodyPr>
          <a:lstStyle/>
          <a:p>
            <a:r>
              <a:rPr lang="en-US" sz="4200">
                <a:cs typeface="Calibri Light"/>
              </a:rPr>
              <a:t>Source Image Transformation</a:t>
            </a:r>
            <a:endParaRPr lang="en-US" sz="42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213C82-9857-4E3F-B3BA-FEA044877694}"/>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a:cs typeface="Calibri"/>
              </a:rPr>
              <a:t>Once the transformation parameters are determined.</a:t>
            </a:r>
          </a:p>
          <a:p>
            <a:r>
              <a:rPr lang="en-US" sz="2200">
                <a:cs typeface="Calibri"/>
              </a:rPr>
              <a:t>The Source Image is transformed on the same canvas width as that of target Image.</a:t>
            </a:r>
          </a:p>
          <a:p>
            <a:r>
              <a:rPr lang="en-US" sz="2200">
                <a:cs typeface="Calibri"/>
              </a:rPr>
              <a:t>After the transformation, the pixels won't match correctly, thus some kind of interpolation and re-sampling is needed to fill out the new canvas, to represent source image in co-ordinate system of target image.</a:t>
            </a:r>
          </a:p>
        </p:txBody>
      </p:sp>
      <p:sp>
        <p:nvSpPr>
          <p:cNvPr id="5" name="Slide Number Placeholder 4">
            <a:extLst>
              <a:ext uri="{FF2B5EF4-FFF2-40B4-BE49-F238E27FC236}">
                <a16:creationId xmlns:a16="http://schemas.microsoft.com/office/drawing/2014/main" id="{2A06271C-9F07-41A0-9000-EDA074F0A75E}"/>
              </a:ext>
            </a:extLst>
          </p:cNvPr>
          <p:cNvSpPr>
            <a:spLocks noGrp="1"/>
          </p:cNvSpPr>
          <p:nvPr>
            <p:ph type="sldNum" sz="quarter" idx="12"/>
          </p:nvPr>
        </p:nvSpPr>
        <p:spPr/>
        <p:txBody>
          <a:bodyPr/>
          <a:lstStyle/>
          <a:p>
            <a:fld id="{48F63A3B-78C7-47BE-AE5E-E10140E04643}" type="slidenum">
              <a:rPr lang="en-US" dirty="0"/>
              <a:t>16</a:t>
            </a:fld>
            <a:endParaRPr lang="en-US"/>
          </a:p>
        </p:txBody>
      </p:sp>
      <p:sp>
        <p:nvSpPr>
          <p:cNvPr id="4" name="Footer Placeholder 3">
            <a:extLst>
              <a:ext uri="{FF2B5EF4-FFF2-40B4-BE49-F238E27FC236}">
                <a16:creationId xmlns:a16="http://schemas.microsoft.com/office/drawing/2014/main" id="{07249151-C8C7-43E4-9A70-2CD976FA84A7}"/>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9740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7">
            <a:extLst>
              <a:ext uri="{FF2B5EF4-FFF2-40B4-BE49-F238E27FC236}">
                <a16:creationId xmlns:a16="http://schemas.microsoft.com/office/drawing/2014/main" id="{24CA4B50-549E-4B62-97E5-7A9543F67B2A}"/>
              </a:ext>
            </a:extLst>
          </p:cNvPr>
          <p:cNvPicPr>
            <a:picLocks noChangeAspect="1"/>
          </p:cNvPicPr>
          <p:nvPr/>
        </p:nvPicPr>
        <p:blipFill>
          <a:blip r:embed="rId2"/>
          <a:stretch>
            <a:fillRect/>
          </a:stretch>
        </p:blipFill>
        <p:spPr>
          <a:xfrm>
            <a:off x="78059" y="656317"/>
            <a:ext cx="11952248" cy="5582537"/>
          </a:xfrm>
          <a:prstGeom prst="rect">
            <a:avLst/>
          </a:prstGeom>
        </p:spPr>
      </p:pic>
      <p:sp>
        <p:nvSpPr>
          <p:cNvPr id="20" name="Slide Number Placeholder 19">
            <a:extLst>
              <a:ext uri="{FF2B5EF4-FFF2-40B4-BE49-F238E27FC236}">
                <a16:creationId xmlns:a16="http://schemas.microsoft.com/office/drawing/2014/main" id="{3381A65A-3415-4401-8B5D-6226BDBA7B4A}"/>
              </a:ext>
            </a:extLst>
          </p:cNvPr>
          <p:cNvSpPr>
            <a:spLocks noGrp="1"/>
          </p:cNvSpPr>
          <p:nvPr>
            <p:ph type="sldNum" sz="quarter" idx="12"/>
          </p:nvPr>
        </p:nvSpPr>
        <p:spPr/>
        <p:txBody>
          <a:bodyPr/>
          <a:lstStyle/>
          <a:p>
            <a:fld id="{48F63A3B-78C7-47BE-AE5E-E10140E04643}" type="slidenum">
              <a:rPr lang="en-US" dirty="0"/>
              <a:t>17</a:t>
            </a:fld>
            <a:endParaRPr lang="en-US"/>
          </a:p>
        </p:txBody>
      </p:sp>
      <p:sp>
        <p:nvSpPr>
          <p:cNvPr id="18" name="Footer Placeholder 17">
            <a:extLst>
              <a:ext uri="{FF2B5EF4-FFF2-40B4-BE49-F238E27FC236}">
                <a16:creationId xmlns:a16="http://schemas.microsoft.com/office/drawing/2014/main" id="{ADECB8AD-3F08-42BD-8A14-11A4F547E798}"/>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96818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AB4D9-86CF-43A8-BE0D-C6781FE41C0D}"/>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Deep Learning Based Approach</a:t>
            </a:r>
          </a:p>
        </p:txBody>
      </p:sp>
      <p:pic>
        <p:nvPicPr>
          <p:cNvPr id="4" name="Picture 4" descr="Diagram&#10;&#10;Description automatically generated">
            <a:extLst>
              <a:ext uri="{FF2B5EF4-FFF2-40B4-BE49-F238E27FC236}">
                <a16:creationId xmlns:a16="http://schemas.microsoft.com/office/drawing/2014/main" id="{360CA505-E8FF-40D1-A112-ABB6DEF768CB}"/>
              </a:ext>
            </a:extLst>
          </p:cNvPr>
          <p:cNvPicPr>
            <a:picLocks noChangeAspect="1"/>
          </p:cNvPicPr>
          <p:nvPr/>
        </p:nvPicPr>
        <p:blipFill>
          <a:blip r:embed="rId2"/>
          <a:stretch>
            <a:fillRect/>
          </a:stretch>
        </p:blipFill>
        <p:spPr>
          <a:xfrm>
            <a:off x="1309200" y="1845426"/>
            <a:ext cx="9570546" cy="4450303"/>
          </a:xfrm>
          <a:prstGeom prst="rect">
            <a:avLst/>
          </a:prstGeom>
        </p:spPr>
      </p:pic>
      <p:sp>
        <p:nvSpPr>
          <p:cNvPr id="7" name="Slide Number Placeholder 6">
            <a:extLst>
              <a:ext uri="{FF2B5EF4-FFF2-40B4-BE49-F238E27FC236}">
                <a16:creationId xmlns:a16="http://schemas.microsoft.com/office/drawing/2014/main" id="{D2E5FC1C-AE89-49E5-868F-F5C76C4E2819}"/>
              </a:ext>
            </a:extLst>
          </p:cNvPr>
          <p:cNvSpPr>
            <a:spLocks noGrp="1"/>
          </p:cNvSpPr>
          <p:nvPr>
            <p:ph type="sldNum" sz="quarter" idx="12"/>
          </p:nvPr>
        </p:nvSpPr>
        <p:spPr/>
        <p:txBody>
          <a:bodyPr/>
          <a:lstStyle/>
          <a:p>
            <a:fld id="{48F63A3B-78C7-47BE-AE5E-E10140E04643}" type="slidenum">
              <a:rPr lang="en-US" dirty="0"/>
              <a:t>18</a:t>
            </a:fld>
            <a:endParaRPr lang="en-US"/>
          </a:p>
        </p:txBody>
      </p:sp>
      <p:sp>
        <p:nvSpPr>
          <p:cNvPr id="5" name="Footer Placeholder 4">
            <a:extLst>
              <a:ext uri="{FF2B5EF4-FFF2-40B4-BE49-F238E27FC236}">
                <a16:creationId xmlns:a16="http://schemas.microsoft.com/office/drawing/2014/main" id="{F9380324-C453-4E7C-8CB4-F534387DE1B1}"/>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660207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F699D28-D6F4-47C3-947D-19513A779630}"/>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cs typeface="Calibri Light"/>
              </a:rPr>
              <a:t>Interest point Detection and Descriptors with DNN</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FFE165B5-133B-4C80-A5B5-785D929B65CA}"/>
              </a:ext>
            </a:extLst>
          </p:cNvPr>
          <p:cNvGraphicFramePr>
            <a:graphicFrameLocks noGrp="1"/>
          </p:cNvGraphicFramePr>
          <p:nvPr>
            <p:ph idx="1"/>
            <p:extLst>
              <p:ext uri="{D42A27DB-BD31-4B8C-83A1-F6EECF244321}">
                <p14:modId xmlns:p14="http://schemas.microsoft.com/office/powerpoint/2010/main" val="1505298003"/>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Slide Number Placeholder 24">
            <a:extLst>
              <a:ext uri="{FF2B5EF4-FFF2-40B4-BE49-F238E27FC236}">
                <a16:creationId xmlns:a16="http://schemas.microsoft.com/office/drawing/2014/main" id="{4512978D-89B1-43B2-A26B-F6F4DD9DFCE9}"/>
              </a:ext>
            </a:extLst>
          </p:cNvPr>
          <p:cNvSpPr>
            <a:spLocks noGrp="1"/>
          </p:cNvSpPr>
          <p:nvPr>
            <p:ph type="sldNum" sz="quarter" idx="12"/>
          </p:nvPr>
        </p:nvSpPr>
        <p:spPr/>
        <p:txBody>
          <a:bodyPr/>
          <a:lstStyle/>
          <a:p>
            <a:fld id="{48F63A3B-78C7-47BE-AE5E-E10140E04643}" type="slidenum">
              <a:rPr lang="en-US" dirty="0"/>
              <a:t>19</a:t>
            </a:fld>
            <a:endParaRPr lang="en-US"/>
          </a:p>
        </p:txBody>
      </p:sp>
      <p:sp>
        <p:nvSpPr>
          <p:cNvPr id="16" name="Footer Placeholder 15">
            <a:extLst>
              <a:ext uri="{FF2B5EF4-FFF2-40B4-BE49-F238E27FC236}">
                <a16:creationId xmlns:a16="http://schemas.microsoft.com/office/drawing/2014/main" id="{474E9BEA-7C6D-40EA-B029-8F84A528093A}"/>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292853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F0995-D945-4297-9D34-4191689C696B}"/>
              </a:ext>
            </a:extLst>
          </p:cNvPr>
          <p:cNvSpPr>
            <a:spLocks noGrp="1"/>
          </p:cNvSpPr>
          <p:nvPr>
            <p:ph type="title"/>
          </p:nvPr>
        </p:nvSpPr>
        <p:spPr>
          <a:xfrm>
            <a:off x="838201" y="300580"/>
            <a:ext cx="9829800" cy="1089529"/>
          </a:xfrm>
        </p:spPr>
        <p:txBody>
          <a:bodyPr>
            <a:normAutofit/>
          </a:bodyPr>
          <a:lstStyle/>
          <a:p>
            <a:r>
              <a:rPr lang="en-US" sz="3600">
                <a:solidFill>
                  <a:srgbClr val="FFFFFF"/>
                </a:solidFill>
                <a:ea typeface="Microsoft YaHei"/>
              </a:rPr>
              <a:t>Image Registration</a:t>
            </a:r>
            <a:endParaRPr lang="en-US" sz="3600">
              <a:solidFill>
                <a:srgbClr val="FFFFFF"/>
              </a:solidFill>
            </a:endParaRPr>
          </a:p>
        </p:txBody>
      </p:sp>
      <p:sp>
        <p:nvSpPr>
          <p:cNvPr id="28"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3617387-069A-43E0-B9F9-FA79F9FCA7E1}"/>
              </a:ext>
            </a:extLst>
          </p:cNvPr>
          <p:cNvGraphicFramePr>
            <a:graphicFrameLocks noGrp="1"/>
          </p:cNvGraphicFramePr>
          <p:nvPr>
            <p:ph idx="1"/>
            <p:extLst>
              <p:ext uri="{D42A27DB-BD31-4B8C-83A1-F6EECF244321}">
                <p14:modId xmlns:p14="http://schemas.microsoft.com/office/powerpoint/2010/main" val="350872701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9" descr="A picture containing text&#10;&#10;Description automatically generated">
            <a:extLst>
              <a:ext uri="{FF2B5EF4-FFF2-40B4-BE49-F238E27FC236}">
                <a16:creationId xmlns:a16="http://schemas.microsoft.com/office/drawing/2014/main" id="{E5897065-BCD9-48BF-9E71-DCFAD15C589E}"/>
              </a:ext>
            </a:extLst>
          </p:cNvPr>
          <p:cNvPicPr>
            <a:picLocks noChangeAspect="1"/>
          </p:cNvPicPr>
          <p:nvPr/>
        </p:nvPicPr>
        <p:blipFill>
          <a:blip r:embed="rId7"/>
          <a:stretch>
            <a:fillRect/>
          </a:stretch>
        </p:blipFill>
        <p:spPr>
          <a:xfrm>
            <a:off x="7781692" y="635"/>
            <a:ext cx="4406590" cy="1690000"/>
          </a:xfrm>
          <a:prstGeom prst="rect">
            <a:avLst/>
          </a:prstGeom>
        </p:spPr>
      </p:pic>
      <p:sp>
        <p:nvSpPr>
          <p:cNvPr id="26" name="Slide Number Placeholder 25">
            <a:extLst>
              <a:ext uri="{FF2B5EF4-FFF2-40B4-BE49-F238E27FC236}">
                <a16:creationId xmlns:a16="http://schemas.microsoft.com/office/drawing/2014/main" id="{54A92D35-BD71-4E04-A2AD-05BE89FF4D96}"/>
              </a:ext>
            </a:extLst>
          </p:cNvPr>
          <p:cNvSpPr>
            <a:spLocks noGrp="1"/>
          </p:cNvSpPr>
          <p:nvPr>
            <p:ph type="sldNum" sz="quarter" idx="12"/>
          </p:nvPr>
        </p:nvSpPr>
        <p:spPr/>
        <p:txBody>
          <a:bodyPr/>
          <a:lstStyle/>
          <a:p>
            <a:fld id="{48F63A3B-78C7-47BE-AE5E-E10140E04643}" type="slidenum">
              <a:rPr lang="en-US" dirty="0"/>
              <a:t>2</a:t>
            </a:fld>
            <a:endParaRPr lang="en-US"/>
          </a:p>
        </p:txBody>
      </p:sp>
      <p:sp>
        <p:nvSpPr>
          <p:cNvPr id="25" name="Footer Placeholder 24">
            <a:extLst>
              <a:ext uri="{FF2B5EF4-FFF2-40B4-BE49-F238E27FC236}">
                <a16:creationId xmlns:a16="http://schemas.microsoft.com/office/drawing/2014/main" id="{61E112BD-CBDF-417B-A751-B1850F0B8947}"/>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259532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B072156-59FC-4E05-A20B-07719FCF340D}"/>
                                            </p:graphicEl>
                                          </p:spTgt>
                                        </p:tgtEl>
                                        <p:attrNameLst>
                                          <p:attrName>style.visibility</p:attrName>
                                        </p:attrNameLst>
                                      </p:cBhvr>
                                      <p:to>
                                        <p:strVal val="visible"/>
                                      </p:to>
                                    </p:set>
                                    <p:animEffect transition="in" filter="fade">
                                      <p:cBhvr>
                                        <p:cTn id="7" dur="500"/>
                                        <p:tgtEl>
                                          <p:spTgt spid="5">
                                            <p:graphicEl>
                                              <a:dgm id="{FB072156-59FC-4E05-A20B-07719FCF340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D06DF3A-E002-450C-93E6-3B327CFF8962}"/>
                                            </p:graphicEl>
                                          </p:spTgt>
                                        </p:tgtEl>
                                        <p:attrNameLst>
                                          <p:attrName>style.visibility</p:attrName>
                                        </p:attrNameLst>
                                      </p:cBhvr>
                                      <p:to>
                                        <p:strVal val="visible"/>
                                      </p:to>
                                    </p:set>
                                    <p:animEffect transition="in" filter="fade">
                                      <p:cBhvr>
                                        <p:cTn id="10" dur="500"/>
                                        <p:tgtEl>
                                          <p:spTgt spid="5">
                                            <p:graphicEl>
                                              <a:dgm id="{CD06DF3A-E002-450C-93E6-3B327CFF89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251AEACC-F680-4B5A-9FA4-E3A35E834009}"/>
                                            </p:graphicEl>
                                          </p:spTgt>
                                        </p:tgtEl>
                                        <p:attrNameLst>
                                          <p:attrName>style.visibility</p:attrName>
                                        </p:attrNameLst>
                                      </p:cBhvr>
                                      <p:to>
                                        <p:strVal val="visible"/>
                                      </p:to>
                                    </p:set>
                                    <p:animEffect transition="in" filter="fade">
                                      <p:cBhvr>
                                        <p:cTn id="15" dur="500"/>
                                        <p:tgtEl>
                                          <p:spTgt spid="5">
                                            <p:graphicEl>
                                              <a:dgm id="{251AEACC-F680-4B5A-9FA4-E3A35E83400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365E827B-805F-4C15-B962-5CCDC4128A78}"/>
                                            </p:graphicEl>
                                          </p:spTgt>
                                        </p:tgtEl>
                                        <p:attrNameLst>
                                          <p:attrName>style.visibility</p:attrName>
                                        </p:attrNameLst>
                                      </p:cBhvr>
                                      <p:to>
                                        <p:strVal val="visible"/>
                                      </p:to>
                                    </p:set>
                                    <p:animEffect transition="in" filter="fade">
                                      <p:cBhvr>
                                        <p:cTn id="18" dur="500"/>
                                        <p:tgtEl>
                                          <p:spTgt spid="5">
                                            <p:graphicEl>
                                              <a:dgm id="{365E827B-805F-4C15-B962-5CCDC4128A7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03E9A-809D-44E1-8F84-26DB80663717}"/>
              </a:ext>
            </a:extLst>
          </p:cNvPr>
          <p:cNvSpPr>
            <a:spLocks noGrp="1"/>
          </p:cNvSpPr>
          <p:nvPr>
            <p:ph type="title"/>
          </p:nvPr>
        </p:nvSpPr>
        <p:spPr>
          <a:xfrm>
            <a:off x="589560" y="856180"/>
            <a:ext cx="5279408" cy="1128068"/>
          </a:xfrm>
        </p:spPr>
        <p:txBody>
          <a:bodyPr anchor="ctr">
            <a:normAutofit/>
          </a:bodyPr>
          <a:lstStyle/>
          <a:p>
            <a:r>
              <a:rPr lang="en-US" sz="3700">
                <a:cs typeface="Calibri Light"/>
              </a:rPr>
              <a:t>SuperPoint DCNN for Interest Points</a:t>
            </a:r>
            <a:endParaRPr lang="en-US" sz="3700"/>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5C9B6D-931B-4B64-8FA2-69E3E16D89A2}"/>
              </a:ext>
            </a:extLst>
          </p:cNvPr>
          <p:cNvSpPr>
            <a:spLocks noGrp="1"/>
          </p:cNvSpPr>
          <p:nvPr>
            <p:ph idx="1"/>
          </p:nvPr>
        </p:nvSpPr>
        <p:spPr>
          <a:xfrm>
            <a:off x="590719" y="2330505"/>
            <a:ext cx="5278066" cy="3979585"/>
          </a:xfrm>
        </p:spPr>
        <p:txBody>
          <a:bodyPr vert="horz" lIns="91440" tIns="45720" rIns="91440" bIns="45720" rtlCol="0" anchor="ctr">
            <a:normAutofit/>
          </a:bodyPr>
          <a:lstStyle/>
          <a:p>
            <a:r>
              <a:rPr lang="en-US" sz="2000" dirty="0">
                <a:cs typeface="Calibri"/>
              </a:rPr>
              <a:t>Uses a Unified Encoder Network</a:t>
            </a:r>
          </a:p>
          <a:p>
            <a:r>
              <a:rPr lang="en-US" sz="2000" dirty="0">
                <a:cs typeface="Calibri"/>
              </a:rPr>
              <a:t>Separates out the Decoder/</a:t>
            </a:r>
            <a:r>
              <a:rPr lang="en-US" sz="2000">
                <a:cs typeface="Calibri"/>
              </a:rPr>
              <a:t>Upsampling</a:t>
            </a:r>
            <a:r>
              <a:rPr lang="en-US" sz="2000" dirty="0">
                <a:cs typeface="Calibri"/>
              </a:rPr>
              <a:t> nets to reduce computation cost.</a:t>
            </a:r>
          </a:p>
          <a:p>
            <a:r>
              <a:rPr lang="en-US" sz="2000" dirty="0">
                <a:cs typeface="Calibri"/>
              </a:rPr>
              <a:t>The cost function is defined by the synthetic </a:t>
            </a:r>
            <a:r>
              <a:rPr lang="en-US" sz="2000">
                <a:cs typeface="Calibri"/>
              </a:rPr>
              <a:t>homography</a:t>
            </a:r>
            <a:r>
              <a:rPr lang="en-US" sz="2000" dirty="0">
                <a:cs typeface="Calibri"/>
              </a:rPr>
              <a:t> transform and reversal after prediction, then matching both the results.</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43B3EB9-824C-476E-B428-A47FFCA987D3}"/>
              </a:ext>
            </a:extLst>
          </p:cNvPr>
          <p:cNvPicPr>
            <a:picLocks noChangeAspect="1"/>
          </p:cNvPicPr>
          <p:nvPr/>
        </p:nvPicPr>
        <p:blipFill rotWithShape="1">
          <a:blip r:embed="rId2"/>
          <a:srcRect l="20525" r="3532" b="3"/>
          <a:stretch/>
        </p:blipFill>
        <p:spPr>
          <a:xfrm>
            <a:off x="7083423" y="581892"/>
            <a:ext cx="4397433" cy="2518756"/>
          </a:xfrm>
          <a:prstGeom prst="rect">
            <a:avLst/>
          </a:prstGeom>
        </p:spPr>
      </p:pic>
      <p:sp>
        <p:nvSpPr>
          <p:cNvPr id="5" name="Footer Placeholder 4">
            <a:extLst>
              <a:ext uri="{FF2B5EF4-FFF2-40B4-BE49-F238E27FC236}">
                <a16:creationId xmlns:a16="http://schemas.microsoft.com/office/drawing/2014/main" id="{70449BA1-CD40-4DE0-9A74-4A9503D97B00}"/>
              </a:ext>
            </a:extLst>
          </p:cNvPr>
          <p:cNvSpPr>
            <a:spLocks noGrp="1"/>
          </p:cNvSpPr>
          <p:nvPr>
            <p:ph type="ftr" sz="quarter" idx="11"/>
          </p:nvPr>
        </p:nvSpPr>
        <p:spPr>
          <a:xfrm>
            <a:off x="5685810" y="6492240"/>
            <a:ext cx="3050866" cy="365125"/>
          </a:xfrm>
        </p:spPr>
        <p:txBody>
          <a:bodyPr>
            <a:normAutofit/>
          </a:bodyPr>
          <a:lstStyle/>
          <a:p>
            <a:pPr algn="l">
              <a:spcAft>
                <a:spcPts val="600"/>
              </a:spcAft>
            </a:pPr>
            <a:r>
              <a:rPr lang="en-US"/>
              <a:t>Shivam Pandey             17807671</a:t>
            </a:r>
          </a:p>
        </p:txBody>
      </p:sp>
      <p:sp>
        <p:nvSpPr>
          <p:cNvPr id="6" name="Slide Number Placeholder 5">
            <a:extLst>
              <a:ext uri="{FF2B5EF4-FFF2-40B4-BE49-F238E27FC236}">
                <a16:creationId xmlns:a16="http://schemas.microsoft.com/office/drawing/2014/main" id="{7531CD94-A476-4EC3-A010-4C224006CF09}"/>
              </a:ext>
            </a:extLst>
          </p:cNvPr>
          <p:cNvSpPr>
            <a:spLocks noGrp="1"/>
          </p:cNvSpPr>
          <p:nvPr>
            <p:ph type="sldNum" sz="quarter" idx="12"/>
          </p:nvPr>
        </p:nvSpPr>
        <p:spPr>
          <a:xfrm>
            <a:off x="9385070" y="6492240"/>
            <a:ext cx="1055716" cy="365125"/>
          </a:xfrm>
        </p:spPr>
        <p:txBody>
          <a:bodyPr>
            <a:normAutofit/>
          </a:bodyPr>
          <a:lstStyle/>
          <a:p>
            <a:pPr>
              <a:spcAft>
                <a:spcPts val="600"/>
              </a:spcAft>
            </a:pPr>
            <a:fld id="{48F63A3B-78C7-47BE-AE5E-E10140E04643}" type="slidenum">
              <a:rPr lang="en-US" dirty="0"/>
              <a:pPr>
                <a:spcAft>
                  <a:spcPts val="600"/>
                </a:spcAft>
              </a:pPr>
              <a:t>20</a:t>
            </a:fld>
            <a:endParaRPr lang="en-US"/>
          </a:p>
        </p:txBody>
      </p:sp>
      <p:sp>
        <p:nvSpPr>
          <p:cNvPr id="30" name="Rectangle 29">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descr="Diagram&#10;&#10;Description automatically generated">
            <a:extLst>
              <a:ext uri="{FF2B5EF4-FFF2-40B4-BE49-F238E27FC236}">
                <a16:creationId xmlns:a16="http://schemas.microsoft.com/office/drawing/2014/main" id="{908055BF-4F23-4465-97B9-8F0D2CB37E04}"/>
              </a:ext>
            </a:extLst>
          </p:cNvPr>
          <p:cNvPicPr>
            <a:picLocks noChangeAspect="1"/>
          </p:cNvPicPr>
          <p:nvPr/>
        </p:nvPicPr>
        <p:blipFill rotWithShape="1">
          <a:blip r:embed="rId3"/>
          <a:srcRect t="1342" r="2" b="4451"/>
          <a:stretch/>
        </p:blipFill>
        <p:spPr>
          <a:xfrm>
            <a:off x="7083423" y="3707894"/>
            <a:ext cx="4395569" cy="2518756"/>
          </a:xfrm>
          <a:prstGeom prst="rect">
            <a:avLst/>
          </a:prstGeom>
        </p:spPr>
      </p:pic>
    </p:spTree>
    <p:extLst>
      <p:ext uri="{BB962C8B-B14F-4D97-AF65-F5344CB8AC3E}">
        <p14:creationId xmlns:p14="http://schemas.microsoft.com/office/powerpoint/2010/main" val="18127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19A1E-2F30-4A85-B256-77B8E8A49B4E}"/>
              </a:ext>
            </a:extLst>
          </p:cNvPr>
          <p:cNvSpPr>
            <a:spLocks noGrp="1"/>
          </p:cNvSpPr>
          <p:nvPr>
            <p:ph type="title"/>
          </p:nvPr>
        </p:nvSpPr>
        <p:spPr>
          <a:xfrm>
            <a:off x="1349531" y="4233675"/>
            <a:ext cx="4424430" cy="2036742"/>
          </a:xfrm>
        </p:spPr>
        <p:txBody>
          <a:bodyPr>
            <a:normAutofit/>
          </a:bodyPr>
          <a:lstStyle/>
          <a:p>
            <a:r>
              <a:rPr lang="en-US" sz="4000">
                <a:ea typeface="+mj-lt"/>
                <a:cs typeface="+mj-lt"/>
              </a:rPr>
              <a:t>LF-Net: Learning Local Features from Images</a:t>
            </a:r>
            <a:endParaRPr lang="en-US" sz="4000"/>
          </a:p>
        </p:txBody>
      </p:sp>
      <p:sp>
        <p:nvSpPr>
          <p:cNvPr id="14" name="Rectangle 13">
            <a:extLst>
              <a:ext uri="{FF2B5EF4-FFF2-40B4-BE49-F238E27FC236}">
                <a16:creationId xmlns:a16="http://schemas.microsoft.com/office/drawing/2014/main" id="{9C48229F-90CC-424E-BDAB-03C0511D3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2054F6D7-A26E-4FE7-B2A3-E178902FDF81}"/>
              </a:ext>
            </a:extLst>
          </p:cNvPr>
          <p:cNvPicPr>
            <a:picLocks noChangeAspect="1"/>
          </p:cNvPicPr>
          <p:nvPr/>
        </p:nvPicPr>
        <p:blipFill>
          <a:blip r:embed="rId2"/>
          <a:stretch>
            <a:fillRect/>
          </a:stretch>
        </p:blipFill>
        <p:spPr>
          <a:xfrm>
            <a:off x="1442457" y="890492"/>
            <a:ext cx="7759853" cy="1316014"/>
          </a:xfrm>
          <a:prstGeom prst="rect">
            <a:avLst/>
          </a:prstGeom>
          <a:effectLst>
            <a:outerShdw blurRad="406400" dist="317500" dir="5400000" sx="89000" sy="89000" rotWithShape="0">
              <a:prstClr val="black">
                <a:alpha val="15000"/>
              </a:prstClr>
            </a:outerShdw>
          </a:effectLst>
        </p:spPr>
      </p:pic>
      <p:pic>
        <p:nvPicPr>
          <p:cNvPr id="5" name="Picture 5" descr="Diagram&#10;&#10;Description automatically generated">
            <a:extLst>
              <a:ext uri="{FF2B5EF4-FFF2-40B4-BE49-F238E27FC236}">
                <a16:creationId xmlns:a16="http://schemas.microsoft.com/office/drawing/2014/main" id="{796977B1-20F8-4D58-B101-7BBA8726BDCB}"/>
              </a:ext>
            </a:extLst>
          </p:cNvPr>
          <p:cNvPicPr>
            <a:picLocks noChangeAspect="1"/>
          </p:cNvPicPr>
          <p:nvPr/>
        </p:nvPicPr>
        <p:blipFill>
          <a:blip r:embed="rId3"/>
          <a:stretch>
            <a:fillRect/>
          </a:stretch>
        </p:blipFill>
        <p:spPr>
          <a:xfrm>
            <a:off x="6476044" y="2993947"/>
            <a:ext cx="4953464" cy="1634642"/>
          </a:xfrm>
          <a:prstGeom prst="rect">
            <a:avLst/>
          </a:prstGeom>
          <a:effectLst>
            <a:outerShdw blurRad="406400" dist="317500" dir="5400000" sx="89000" sy="89000" rotWithShape="0">
              <a:prstClr val="black">
                <a:alpha val="15000"/>
              </a:prstClr>
            </a:outerShdw>
          </a:effectLst>
        </p:spPr>
      </p:pic>
      <p:sp>
        <p:nvSpPr>
          <p:cNvPr id="7" name="Slide Number Placeholder 6">
            <a:extLst>
              <a:ext uri="{FF2B5EF4-FFF2-40B4-BE49-F238E27FC236}">
                <a16:creationId xmlns:a16="http://schemas.microsoft.com/office/drawing/2014/main" id="{5433982A-B9D5-4FA3-B7F3-184601ADF5D7}"/>
              </a:ext>
            </a:extLst>
          </p:cNvPr>
          <p:cNvSpPr>
            <a:spLocks noGrp="1"/>
          </p:cNvSpPr>
          <p:nvPr>
            <p:ph type="sldNum" sz="quarter" idx="12"/>
          </p:nvPr>
        </p:nvSpPr>
        <p:spPr/>
        <p:txBody>
          <a:bodyPr/>
          <a:lstStyle/>
          <a:p>
            <a:fld id="{48F63A3B-78C7-47BE-AE5E-E10140E04643}" type="slidenum">
              <a:rPr lang="en-US" dirty="0"/>
              <a:t>21</a:t>
            </a:fld>
            <a:endParaRPr lang="en-US"/>
          </a:p>
        </p:txBody>
      </p:sp>
      <p:sp>
        <p:nvSpPr>
          <p:cNvPr id="6" name="Footer Placeholder 5">
            <a:extLst>
              <a:ext uri="{FF2B5EF4-FFF2-40B4-BE49-F238E27FC236}">
                <a16:creationId xmlns:a16="http://schemas.microsoft.com/office/drawing/2014/main" id="{4EC3C6C4-B0D1-41CD-90AE-EA539C0B2E74}"/>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2791569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813F3-B09B-4B65-B4AF-3FF40FC34463}"/>
              </a:ext>
            </a:extLst>
          </p:cNvPr>
          <p:cNvSpPr>
            <a:spLocks noGrp="1"/>
          </p:cNvSpPr>
          <p:nvPr>
            <p:ph type="title"/>
          </p:nvPr>
        </p:nvSpPr>
        <p:spPr>
          <a:xfrm>
            <a:off x="612648" y="1078992"/>
            <a:ext cx="6268770" cy="1536192"/>
          </a:xfrm>
        </p:spPr>
        <p:txBody>
          <a:bodyPr anchor="b">
            <a:normAutofit/>
          </a:bodyPr>
          <a:lstStyle/>
          <a:p>
            <a:r>
              <a:rPr lang="en-US" sz="4800">
                <a:cs typeface="Calibri Light"/>
              </a:rPr>
              <a:t>Expected from DCNN based Feature Extraction</a:t>
            </a:r>
            <a:endParaRPr lang="en-US" sz="4800"/>
          </a:p>
        </p:txBody>
      </p:sp>
      <p:sp>
        <p:nvSpPr>
          <p:cNvPr id="7"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092785E-178C-4BC0-B3CE-C5749900A7AF}"/>
              </a:ext>
            </a:extLst>
          </p:cNvPr>
          <p:cNvSpPr>
            <a:spLocks noGrp="1"/>
          </p:cNvSpPr>
          <p:nvPr>
            <p:ph idx="1"/>
          </p:nvPr>
        </p:nvSpPr>
        <p:spPr>
          <a:xfrm>
            <a:off x="615458" y="3355848"/>
            <a:ext cx="6268770" cy="2825496"/>
          </a:xfrm>
        </p:spPr>
        <p:txBody>
          <a:bodyPr vert="horz" lIns="91440" tIns="45720" rIns="91440" bIns="45720" rtlCol="0">
            <a:normAutofit/>
          </a:bodyPr>
          <a:lstStyle/>
          <a:p>
            <a:r>
              <a:rPr lang="en-US" sz="2200">
                <a:cs typeface="Calibri"/>
              </a:rPr>
              <a:t>Robust towards environment change.</a:t>
            </a:r>
          </a:p>
          <a:p>
            <a:r>
              <a:rPr lang="en-US" sz="2200">
                <a:cs typeface="Calibri"/>
              </a:rPr>
              <a:t>Lower the effect of motion blur.</a:t>
            </a:r>
          </a:p>
          <a:p>
            <a:r>
              <a:rPr lang="en-US" sz="2200">
                <a:cs typeface="Calibri"/>
              </a:rPr>
              <a:t>More distinguishable feature vectors.</a:t>
            </a:r>
          </a:p>
        </p:txBody>
      </p:sp>
      <p:pic>
        <p:nvPicPr>
          <p:cNvPr id="4" name="Picture 4" descr="A picture containing text, indoor, colorful&#10;&#10;Description automatically generated">
            <a:extLst>
              <a:ext uri="{FF2B5EF4-FFF2-40B4-BE49-F238E27FC236}">
                <a16:creationId xmlns:a16="http://schemas.microsoft.com/office/drawing/2014/main" id="{68A15E04-742A-4311-AF69-F18BC34396C7}"/>
              </a:ext>
            </a:extLst>
          </p:cNvPr>
          <p:cNvPicPr>
            <a:picLocks noChangeAspect="1"/>
          </p:cNvPicPr>
          <p:nvPr/>
        </p:nvPicPr>
        <p:blipFill rotWithShape="1">
          <a:blip r:embed="rId2"/>
          <a:srcRect t="9483" r="-1" b="-1"/>
          <a:stretch/>
        </p:blipFill>
        <p:spPr>
          <a:xfrm>
            <a:off x="7684006" y="10"/>
            <a:ext cx="4507993" cy="6857990"/>
          </a:xfrm>
          <a:prstGeom prst="rect">
            <a:avLst/>
          </a:prstGeom>
        </p:spPr>
      </p:pic>
      <p:sp>
        <p:nvSpPr>
          <p:cNvPr id="8" name="Slide Number Placeholder 7">
            <a:extLst>
              <a:ext uri="{FF2B5EF4-FFF2-40B4-BE49-F238E27FC236}">
                <a16:creationId xmlns:a16="http://schemas.microsoft.com/office/drawing/2014/main" id="{85EA382B-9A45-4A44-BA37-14949A61648C}"/>
              </a:ext>
            </a:extLst>
          </p:cNvPr>
          <p:cNvSpPr>
            <a:spLocks noGrp="1"/>
          </p:cNvSpPr>
          <p:nvPr>
            <p:ph type="sldNum" sz="quarter" idx="12"/>
          </p:nvPr>
        </p:nvSpPr>
        <p:spPr/>
        <p:txBody>
          <a:bodyPr/>
          <a:lstStyle/>
          <a:p>
            <a:fld id="{48F63A3B-78C7-47BE-AE5E-E10140E04643}" type="slidenum">
              <a:rPr lang="en-US" dirty="0"/>
              <a:t>22</a:t>
            </a:fld>
            <a:endParaRPr lang="en-US"/>
          </a:p>
        </p:txBody>
      </p:sp>
      <p:sp>
        <p:nvSpPr>
          <p:cNvPr id="5" name="Footer Placeholder 4">
            <a:extLst>
              <a:ext uri="{FF2B5EF4-FFF2-40B4-BE49-F238E27FC236}">
                <a16:creationId xmlns:a16="http://schemas.microsoft.com/office/drawing/2014/main" id="{74A26A22-EFE7-43DA-9678-190E3CA6A970}"/>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2751068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29BE2-60FB-4CAC-8CAD-A1F10AE63D09}"/>
              </a:ext>
            </a:extLst>
          </p:cNvPr>
          <p:cNvSpPr>
            <a:spLocks noGrp="1"/>
          </p:cNvSpPr>
          <p:nvPr>
            <p:ph type="title"/>
          </p:nvPr>
        </p:nvSpPr>
        <p:spPr>
          <a:xfrm>
            <a:off x="635000" y="640823"/>
            <a:ext cx="3418659" cy="5583148"/>
          </a:xfrm>
        </p:spPr>
        <p:txBody>
          <a:bodyPr anchor="ctr">
            <a:normAutofit/>
          </a:bodyPr>
          <a:lstStyle/>
          <a:p>
            <a:r>
              <a:rPr lang="en-US" sz="3400">
                <a:cs typeface="Calibri Light"/>
              </a:rPr>
              <a:t>Approach2: Finding Correspondences</a:t>
            </a:r>
            <a:endParaRPr lang="en-US" sz="3400"/>
          </a:p>
        </p:txBody>
      </p:sp>
      <p:sp>
        <p:nvSpPr>
          <p:cNvPr id="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A1CBDAD9-196F-4230-AACA-0A7E82F4216D}"/>
              </a:ext>
            </a:extLst>
          </p:cNvPr>
          <p:cNvGraphicFramePr>
            <a:graphicFrameLocks noGrp="1"/>
          </p:cNvGraphicFramePr>
          <p:nvPr>
            <p:ph idx="1"/>
            <p:extLst>
              <p:ext uri="{D42A27DB-BD31-4B8C-83A1-F6EECF244321}">
                <p14:modId xmlns:p14="http://schemas.microsoft.com/office/powerpoint/2010/main" val="148713140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C24F4FD0-7611-4C1F-867A-5FB0B0D9875D}"/>
              </a:ext>
            </a:extLst>
          </p:cNvPr>
          <p:cNvSpPr>
            <a:spLocks noGrp="1"/>
          </p:cNvSpPr>
          <p:nvPr>
            <p:ph type="sldNum" sz="quarter" idx="12"/>
          </p:nvPr>
        </p:nvSpPr>
        <p:spPr/>
        <p:txBody>
          <a:bodyPr/>
          <a:lstStyle/>
          <a:p>
            <a:fld id="{48F63A3B-78C7-47BE-AE5E-E10140E04643}" type="slidenum">
              <a:rPr lang="en-US" dirty="0"/>
              <a:t>23</a:t>
            </a:fld>
            <a:endParaRPr lang="en-US"/>
          </a:p>
        </p:txBody>
      </p:sp>
      <p:sp>
        <p:nvSpPr>
          <p:cNvPr id="20" name="Footer Placeholder 19">
            <a:extLst>
              <a:ext uri="{FF2B5EF4-FFF2-40B4-BE49-F238E27FC236}">
                <a16:creationId xmlns:a16="http://schemas.microsoft.com/office/drawing/2014/main" id="{76999189-653D-434A-A3CE-FD59C6079F8D}"/>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44040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9F62DF-BC27-4EEE-B901-3E66A4A4B1B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Approach3: End-To-End Homography Estimation</a:t>
            </a:r>
          </a:p>
        </p:txBody>
      </p:sp>
      <p:sp>
        <p:nvSpPr>
          <p:cNvPr id="3" name="Content Placeholder 2">
            <a:extLst>
              <a:ext uri="{FF2B5EF4-FFF2-40B4-BE49-F238E27FC236}">
                <a16:creationId xmlns:a16="http://schemas.microsoft.com/office/drawing/2014/main" id="{67C93915-CD70-467E-B849-BACE4EFF4814}"/>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Possible with DCNN, but in some results it has shown suppressed performance.</a:t>
            </a:r>
          </a:p>
        </p:txBody>
      </p:sp>
      <p:pic>
        <p:nvPicPr>
          <p:cNvPr id="4" name="Picture 4" descr="Chart, bar chart&#10;&#10;Description automatically generated">
            <a:extLst>
              <a:ext uri="{FF2B5EF4-FFF2-40B4-BE49-F238E27FC236}">
                <a16:creationId xmlns:a16="http://schemas.microsoft.com/office/drawing/2014/main" id="{29AAB85A-3D27-4FA7-92D1-8988A1A4B19F}"/>
              </a:ext>
            </a:extLst>
          </p:cNvPr>
          <p:cNvPicPr>
            <a:picLocks noChangeAspect="1"/>
          </p:cNvPicPr>
          <p:nvPr/>
        </p:nvPicPr>
        <p:blipFill>
          <a:blip r:embed="rId2"/>
          <a:stretch>
            <a:fillRect/>
          </a:stretch>
        </p:blipFill>
        <p:spPr>
          <a:xfrm>
            <a:off x="4502428" y="1351597"/>
            <a:ext cx="7225748" cy="4154805"/>
          </a:xfrm>
          <a:prstGeom prst="rect">
            <a:avLst/>
          </a:prstGeom>
        </p:spPr>
      </p:pic>
      <p:sp>
        <p:nvSpPr>
          <p:cNvPr id="5" name="TextBox 4">
            <a:extLst>
              <a:ext uri="{FF2B5EF4-FFF2-40B4-BE49-F238E27FC236}">
                <a16:creationId xmlns:a16="http://schemas.microsoft.com/office/drawing/2014/main" id="{C0EF3F24-7375-4D6F-BA0F-3D1A838D66D4}"/>
              </a:ext>
            </a:extLst>
          </p:cNvPr>
          <p:cNvSpPr txBox="1"/>
          <p:nvPr/>
        </p:nvSpPr>
        <p:spPr>
          <a:xfrm>
            <a:off x="9621644" y="64156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mn-lt"/>
                <a:cs typeface="+mn-lt"/>
              </a:rPr>
              <a:t>Kavitha </a:t>
            </a:r>
            <a:r>
              <a:rPr lang="en-US" dirty="0" err="1">
                <a:ea typeface="+mn-lt"/>
                <a:cs typeface="+mn-lt"/>
              </a:rPr>
              <a:t>Kuppala</a:t>
            </a:r>
            <a:r>
              <a:rPr lang="en-US" dirty="0">
                <a:ea typeface="+mn-lt"/>
                <a:cs typeface="+mn-lt"/>
              </a:rPr>
              <a:t> et al.</a:t>
            </a:r>
            <a:endParaRPr lang="en-US"/>
          </a:p>
        </p:txBody>
      </p:sp>
      <p:sp>
        <p:nvSpPr>
          <p:cNvPr id="18" name="Slide Number Placeholder 17">
            <a:extLst>
              <a:ext uri="{FF2B5EF4-FFF2-40B4-BE49-F238E27FC236}">
                <a16:creationId xmlns:a16="http://schemas.microsoft.com/office/drawing/2014/main" id="{3991BC4D-59C4-436A-B336-7A4ABC8FF057}"/>
              </a:ext>
            </a:extLst>
          </p:cNvPr>
          <p:cNvSpPr>
            <a:spLocks noGrp="1"/>
          </p:cNvSpPr>
          <p:nvPr>
            <p:ph type="sldNum" sz="quarter" idx="12"/>
          </p:nvPr>
        </p:nvSpPr>
        <p:spPr/>
        <p:txBody>
          <a:bodyPr/>
          <a:lstStyle/>
          <a:p>
            <a:fld id="{48F63A3B-78C7-47BE-AE5E-E10140E04643}" type="slidenum">
              <a:rPr lang="en-US" dirty="0"/>
              <a:t>24</a:t>
            </a:fld>
            <a:endParaRPr lang="en-US"/>
          </a:p>
        </p:txBody>
      </p:sp>
      <p:sp>
        <p:nvSpPr>
          <p:cNvPr id="16" name="Footer Placeholder 15">
            <a:extLst>
              <a:ext uri="{FF2B5EF4-FFF2-40B4-BE49-F238E27FC236}">
                <a16:creationId xmlns:a16="http://schemas.microsoft.com/office/drawing/2014/main" id="{D231B917-3F13-46A9-B333-D2B72945B85E}"/>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4026891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254B0-1FD5-4A75-83BC-190211EB85B5}"/>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ImageRegistration-ToolBox</a:t>
            </a:r>
          </a:p>
        </p:txBody>
      </p:sp>
      <p:sp>
        <p:nvSpPr>
          <p:cNvPr id="3" name="Text Placeholder 2">
            <a:extLst>
              <a:ext uri="{FF2B5EF4-FFF2-40B4-BE49-F238E27FC236}">
                <a16:creationId xmlns:a16="http://schemas.microsoft.com/office/drawing/2014/main" id="{5725347F-0765-4FC4-97DC-35385A9DF611}"/>
              </a:ext>
            </a:extLst>
          </p:cNvPr>
          <p:cNvSpPr>
            <a:spLocks noGrp="1"/>
          </p:cNvSpPr>
          <p:nvPr>
            <p:ph type="body" idx="1"/>
          </p:nvPr>
        </p:nvSpPr>
        <p:spPr>
          <a:xfrm>
            <a:off x="7400924" y="4619624"/>
            <a:ext cx="3946779" cy="1038225"/>
          </a:xfrm>
        </p:spPr>
        <p:txBody>
          <a:bodyPr vert="horz" lIns="91440" tIns="45720" rIns="91440" bIns="45720" rtlCol="0" anchor="t">
            <a:normAutofit lnSpcReduction="10000"/>
          </a:bodyPr>
          <a:lstStyle/>
          <a:p>
            <a:pPr algn="r"/>
            <a:r>
              <a:rPr lang="en-US" kern="1200" dirty="0">
                <a:solidFill>
                  <a:schemeClr val="tx1"/>
                </a:solidFill>
                <a:latin typeface="+mn-lt"/>
                <a:ea typeface="+mn-ea"/>
                <a:cs typeface="+mn-cs"/>
              </a:rPr>
              <a:t>Demo for Conventional </a:t>
            </a:r>
            <a:r>
              <a:rPr lang="en-US" dirty="0">
                <a:solidFill>
                  <a:schemeClr val="tx1"/>
                </a:solidFill>
              </a:rPr>
              <a:t>Feature-based Image Registration</a:t>
            </a:r>
            <a:r>
              <a:rPr lang="en-US" kern="1200" dirty="0">
                <a:solidFill>
                  <a:schemeClr val="tx1"/>
                </a:solidFill>
                <a:latin typeface="+mn-lt"/>
                <a:ea typeface="+mn-ea"/>
                <a:cs typeface="+mn-cs"/>
              </a:rPr>
              <a:t> methods</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78A75375-1CF6-4F52-B956-C07EE2E19CF3}"/>
              </a:ext>
            </a:extLst>
          </p:cNvPr>
          <p:cNvSpPr>
            <a:spLocks noGrp="1"/>
          </p:cNvSpPr>
          <p:nvPr>
            <p:ph type="sldNum" sz="quarter" idx="12"/>
          </p:nvPr>
        </p:nvSpPr>
        <p:spPr/>
        <p:txBody>
          <a:bodyPr/>
          <a:lstStyle/>
          <a:p>
            <a:fld id="{48F63A3B-78C7-47BE-AE5E-E10140E04643}" type="slidenum">
              <a:rPr lang="en-US" dirty="0"/>
              <a:t>25</a:t>
            </a:fld>
            <a:endParaRPr lang="en-US"/>
          </a:p>
        </p:txBody>
      </p:sp>
      <p:sp>
        <p:nvSpPr>
          <p:cNvPr id="4" name="Footer Placeholder 3">
            <a:extLst>
              <a:ext uri="{FF2B5EF4-FFF2-40B4-BE49-F238E27FC236}">
                <a16:creationId xmlns:a16="http://schemas.microsoft.com/office/drawing/2014/main" id="{C48DF99C-6686-4BD9-BA84-DFE04333B96C}"/>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15766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Isosceles Triangle 4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hlinkClick r:id="" action="ppaction://media"/>
            <a:extLst>
              <a:ext uri="{FF2B5EF4-FFF2-40B4-BE49-F238E27FC236}">
                <a16:creationId xmlns:a16="http://schemas.microsoft.com/office/drawing/2014/main" id="{0B6AD57A-4D0B-4EAB-8B1A-110B72CE13AD}"/>
              </a:ext>
            </a:extLst>
          </p:cNvPr>
          <p:cNvPicPr>
            <a:picLocks noGrp="1" noRot="1" noChangeAspect="1"/>
          </p:cNvPicPr>
          <p:nvPr>
            <p:ph idx="1"/>
            <a:videoFile r:link="rId1"/>
          </p:nvPr>
        </p:nvPicPr>
        <p:blipFill>
          <a:blip r:embed="rId3"/>
          <a:stretch>
            <a:fillRect/>
          </a:stretch>
        </p:blipFill>
        <p:spPr>
          <a:xfrm>
            <a:off x="1559452" y="167682"/>
            <a:ext cx="9308510" cy="6524287"/>
          </a:xfrm>
          <a:prstGeom prst="rect">
            <a:avLst/>
          </a:prstGeom>
          <a:ln>
            <a:noFill/>
          </a:ln>
        </p:spPr>
      </p:pic>
      <p:sp>
        <p:nvSpPr>
          <p:cNvPr id="49" name="Isosceles Triangle 4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F881E8-65BF-496A-83D1-9F197EFC1F3E}"/>
              </a:ext>
            </a:extLst>
          </p:cNvPr>
          <p:cNvSpPr>
            <a:spLocks noGrp="1"/>
          </p:cNvSpPr>
          <p:nvPr>
            <p:ph type="sldNum" sz="quarter" idx="12"/>
          </p:nvPr>
        </p:nvSpPr>
        <p:spPr/>
        <p:txBody>
          <a:bodyPr/>
          <a:lstStyle/>
          <a:p>
            <a:fld id="{48F63A3B-78C7-47BE-AE5E-E10140E04643}" type="slidenum">
              <a:rPr lang="en-US" dirty="0"/>
              <a:t>26</a:t>
            </a:fld>
            <a:endParaRPr lang="en-US"/>
          </a:p>
        </p:txBody>
      </p:sp>
      <p:sp>
        <p:nvSpPr>
          <p:cNvPr id="2" name="Footer Placeholder 1">
            <a:extLst>
              <a:ext uri="{FF2B5EF4-FFF2-40B4-BE49-F238E27FC236}">
                <a16:creationId xmlns:a16="http://schemas.microsoft.com/office/drawing/2014/main" id="{60ECC0FE-2EE9-4199-9A39-F4D92231ED12}"/>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403400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3C00-DE64-43E5-92C0-0FCE4018F854}"/>
              </a:ext>
            </a:extLst>
          </p:cNvPr>
          <p:cNvSpPr>
            <a:spLocks noGrp="1"/>
          </p:cNvSpPr>
          <p:nvPr>
            <p:ph type="title"/>
          </p:nvPr>
        </p:nvSpPr>
        <p:spPr>
          <a:xfrm>
            <a:off x="5021821" y="4004732"/>
            <a:ext cx="6465287" cy="1324235"/>
          </a:xfrm>
        </p:spPr>
        <p:txBody>
          <a:bodyPr vert="horz" lIns="91440" tIns="45720" rIns="91440" bIns="45720" rtlCol="0" anchor="b">
            <a:normAutofit/>
          </a:bodyPr>
          <a:lstStyle/>
          <a:p>
            <a:r>
              <a:rPr lang="en-US" sz="4800"/>
              <a:t>References</a:t>
            </a:r>
          </a:p>
        </p:txBody>
      </p:sp>
      <p:sp>
        <p:nvSpPr>
          <p:cNvPr id="10" name="Rectangle 12">
            <a:extLst>
              <a:ext uri="{FF2B5EF4-FFF2-40B4-BE49-F238E27FC236}">
                <a16:creationId xmlns:a16="http://schemas.microsoft.com/office/drawing/2014/main" id="{82B0BD37-87F5-4DDB-B767-20FA06048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7" descr="Text&#10;&#10;Description automatically generated">
            <a:extLst>
              <a:ext uri="{FF2B5EF4-FFF2-40B4-BE49-F238E27FC236}">
                <a16:creationId xmlns:a16="http://schemas.microsoft.com/office/drawing/2014/main" id="{EEE8F00E-13C0-42B9-8F17-0245FCECC19B}"/>
              </a:ext>
            </a:extLst>
          </p:cNvPr>
          <p:cNvPicPr>
            <a:picLocks noChangeAspect="1"/>
          </p:cNvPicPr>
          <p:nvPr/>
        </p:nvPicPr>
        <p:blipFill>
          <a:blip r:embed="rId2"/>
          <a:stretch>
            <a:fillRect/>
          </a:stretch>
        </p:blipFill>
        <p:spPr>
          <a:xfrm>
            <a:off x="1372997" y="628650"/>
            <a:ext cx="2016263" cy="5449360"/>
          </a:xfrm>
          <a:prstGeom prst="rect">
            <a:avLst/>
          </a:prstGeom>
        </p:spPr>
      </p:pic>
      <p:sp>
        <p:nvSpPr>
          <p:cNvPr id="11" name="Rectangle 14">
            <a:extLst>
              <a:ext uri="{FF2B5EF4-FFF2-40B4-BE49-F238E27FC236}">
                <a16:creationId xmlns:a16="http://schemas.microsoft.com/office/drawing/2014/main" id="{ADFE5C4E-0B5D-4AB5-9877-3993F84A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8" descr="Text&#10;&#10;Description automatically generated">
            <a:extLst>
              <a:ext uri="{FF2B5EF4-FFF2-40B4-BE49-F238E27FC236}">
                <a16:creationId xmlns:a16="http://schemas.microsoft.com/office/drawing/2014/main" id="{2B7CBAD6-D07A-4E97-8240-5C0925121C46}"/>
              </a:ext>
            </a:extLst>
          </p:cNvPr>
          <p:cNvPicPr>
            <a:picLocks noChangeAspect="1"/>
          </p:cNvPicPr>
          <p:nvPr/>
        </p:nvPicPr>
        <p:blipFill>
          <a:blip r:embed="rId3"/>
          <a:stretch>
            <a:fillRect/>
          </a:stretch>
        </p:blipFill>
        <p:spPr>
          <a:xfrm>
            <a:off x="5370707" y="628649"/>
            <a:ext cx="2243561" cy="2639484"/>
          </a:xfrm>
          <a:prstGeom prst="rect">
            <a:avLst/>
          </a:prstGeom>
        </p:spPr>
      </p:pic>
      <p:sp>
        <p:nvSpPr>
          <p:cNvPr id="12" name="Rectangle 16">
            <a:extLst>
              <a:ext uri="{FF2B5EF4-FFF2-40B4-BE49-F238E27FC236}">
                <a16:creationId xmlns:a16="http://schemas.microsoft.com/office/drawing/2014/main" id="{06048CCE-094B-4948-B61B-DE627F176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Text&#10;&#10;Description automatically generated">
            <a:extLst>
              <a:ext uri="{FF2B5EF4-FFF2-40B4-BE49-F238E27FC236}">
                <a16:creationId xmlns:a16="http://schemas.microsoft.com/office/drawing/2014/main" id="{3AAFE670-EA6C-4326-AE91-E1DF63556163}"/>
              </a:ext>
            </a:extLst>
          </p:cNvPr>
          <p:cNvPicPr>
            <a:picLocks noChangeAspect="1"/>
          </p:cNvPicPr>
          <p:nvPr/>
        </p:nvPicPr>
        <p:blipFill>
          <a:blip r:embed="rId4"/>
          <a:stretch>
            <a:fillRect/>
          </a:stretch>
        </p:blipFill>
        <p:spPr>
          <a:xfrm>
            <a:off x="9416339" y="628649"/>
            <a:ext cx="1603486" cy="2639484"/>
          </a:xfrm>
          <a:prstGeom prst="rect">
            <a:avLst/>
          </a:prstGeom>
        </p:spPr>
      </p:pic>
      <p:cxnSp>
        <p:nvCxnSpPr>
          <p:cNvPr id="14" name="Straight Connector 18">
            <a:extLst>
              <a:ext uri="{FF2B5EF4-FFF2-40B4-BE49-F238E27FC236}">
                <a16:creationId xmlns:a16="http://schemas.microsoft.com/office/drawing/2014/main" id="{5BB48934-4796-4249-B64C-EE2375977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DE32A272-CC71-4602-AD4B-E4799ABEAD94}"/>
              </a:ext>
            </a:extLst>
          </p:cNvPr>
          <p:cNvSpPr>
            <a:spLocks noGrp="1"/>
          </p:cNvSpPr>
          <p:nvPr>
            <p:ph type="ftr" sz="quarter" idx="11"/>
          </p:nvPr>
        </p:nvSpPr>
        <p:spPr>
          <a:xfrm>
            <a:off x="3649579" y="6495785"/>
            <a:ext cx="4892842" cy="306928"/>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Shivam Pandey             17807671</a:t>
            </a:r>
          </a:p>
        </p:txBody>
      </p:sp>
      <p:sp>
        <p:nvSpPr>
          <p:cNvPr id="5" name="Slide Number Placeholder 4">
            <a:extLst>
              <a:ext uri="{FF2B5EF4-FFF2-40B4-BE49-F238E27FC236}">
                <a16:creationId xmlns:a16="http://schemas.microsoft.com/office/drawing/2014/main" id="{778E1ED5-24B2-4846-BB82-56C1B018F7FE}"/>
              </a:ext>
            </a:extLst>
          </p:cNvPr>
          <p:cNvSpPr>
            <a:spLocks noGrp="1"/>
          </p:cNvSpPr>
          <p:nvPr>
            <p:ph type="sldNum" sz="quarter" idx="12"/>
          </p:nvPr>
        </p:nvSpPr>
        <p:spPr>
          <a:xfrm>
            <a:off x="9057372" y="6495785"/>
            <a:ext cx="2743200" cy="306928"/>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27</a:t>
            </a:fld>
            <a:endParaRPr lang="en-US"/>
          </a:p>
        </p:txBody>
      </p:sp>
    </p:spTree>
    <p:extLst>
      <p:ext uri="{BB962C8B-B14F-4D97-AF65-F5344CB8AC3E}">
        <p14:creationId xmlns:p14="http://schemas.microsoft.com/office/powerpoint/2010/main" val="20358555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3D1B8C-BCD5-410B-A071-611D4E1BE04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3" name="Text Placeholder 2">
            <a:extLst>
              <a:ext uri="{FF2B5EF4-FFF2-40B4-BE49-F238E27FC236}">
                <a16:creationId xmlns:a16="http://schemas.microsoft.com/office/drawing/2014/main" id="{B0500BA8-1CD1-454E-846F-D2484BA59A42}"/>
              </a:ext>
            </a:extLst>
          </p:cNvPr>
          <p:cNvSpPr>
            <a:spLocks noGrp="1"/>
          </p:cNvSpPr>
          <p:nvPr>
            <p:ph type="body" idx="1"/>
          </p:nvPr>
        </p:nvSpPr>
        <p:spPr>
          <a:xfrm>
            <a:off x="1966912" y="5645150"/>
            <a:ext cx="8258176" cy="631825"/>
          </a:xfrm>
        </p:spPr>
        <p:txBody>
          <a:bodyPr vert="horz" lIns="91440" tIns="45720" rIns="91440" bIns="45720" rtlCol="0" anchor="ctr">
            <a:normAutofit/>
          </a:bodyPr>
          <a:lstStyle/>
          <a:p>
            <a:pPr algn="ctr"/>
            <a:r>
              <a:rPr lang="en-US" sz="2800" kern="1200">
                <a:solidFill>
                  <a:schemeClr val="tx1"/>
                </a:solidFill>
                <a:latin typeface="+mn-lt"/>
                <a:ea typeface="+mn-ea"/>
                <a:cs typeface="+mn-cs"/>
              </a:rPr>
              <a:t>Image Registration Techniques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80EF553-8A30-4C31-A5CC-67F79F743189}"/>
              </a:ext>
            </a:extLst>
          </p:cNvPr>
          <p:cNvSpPr>
            <a:spLocks noGrp="1"/>
          </p:cNvSpPr>
          <p:nvPr>
            <p:ph type="ftr" sz="quarter" idx="11"/>
          </p:nvPr>
        </p:nvSpPr>
        <p:spPr/>
        <p:txBody>
          <a:bodyPr/>
          <a:lstStyle/>
          <a:p>
            <a:r>
              <a:rPr lang="en-US"/>
              <a:t>Shivam Pandey             17807671</a:t>
            </a:r>
          </a:p>
        </p:txBody>
      </p:sp>
      <p:sp>
        <p:nvSpPr>
          <p:cNvPr id="5" name="Slide Number Placeholder 4">
            <a:extLst>
              <a:ext uri="{FF2B5EF4-FFF2-40B4-BE49-F238E27FC236}">
                <a16:creationId xmlns:a16="http://schemas.microsoft.com/office/drawing/2014/main" id="{3F98F579-2A95-4B63-9BC6-58B56C1D1E39}"/>
              </a:ext>
            </a:extLst>
          </p:cNvPr>
          <p:cNvSpPr>
            <a:spLocks noGrp="1"/>
          </p:cNvSpPr>
          <p:nvPr>
            <p:ph type="sldNum" sz="quarter" idx="12"/>
          </p:nvPr>
        </p:nvSpPr>
        <p:spPr/>
        <p:txBody>
          <a:bodyPr/>
          <a:lstStyle/>
          <a:p>
            <a:fld id="{48F63A3B-78C7-47BE-AE5E-E10140E04643}" type="slidenum">
              <a:rPr lang="en-US" dirty="0"/>
              <a:t>28</a:t>
            </a:fld>
            <a:endParaRPr lang="en-US"/>
          </a:p>
        </p:txBody>
      </p:sp>
    </p:spTree>
    <p:extLst>
      <p:ext uri="{BB962C8B-B14F-4D97-AF65-F5344CB8AC3E}">
        <p14:creationId xmlns:p14="http://schemas.microsoft.com/office/powerpoint/2010/main" val="385825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999E01B-F981-4325-A2AA-46727CAAD04D}"/>
              </a:ext>
            </a:extLst>
          </p:cNvPr>
          <p:cNvSpPr>
            <a:spLocks noGrp="1"/>
          </p:cNvSpPr>
          <p:nvPr>
            <p:ph type="title"/>
          </p:nvPr>
        </p:nvSpPr>
        <p:spPr>
          <a:xfrm>
            <a:off x="1188069" y="381935"/>
            <a:ext cx="4008583" cy="5974414"/>
          </a:xfrm>
        </p:spPr>
        <p:txBody>
          <a:bodyPr anchor="ctr">
            <a:normAutofit/>
          </a:bodyPr>
          <a:lstStyle/>
          <a:p>
            <a:r>
              <a:rPr lang="en-US" sz="6200" dirty="0">
                <a:solidFill>
                  <a:srgbClr val="FFFFFF"/>
                </a:solidFill>
                <a:cs typeface="Calibri Light"/>
              </a:rPr>
              <a:t>Types of Image Registration</a:t>
            </a:r>
            <a:endParaRPr lang="en-US" sz="6200" dirty="0">
              <a:solidFill>
                <a:srgbClr val="FFFFFF"/>
              </a:solidFill>
            </a:endParaRP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7D88404-3E96-4A97-AB1B-12B4C44DF052}"/>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dirty="0">
                <a:solidFill>
                  <a:schemeClr val="tx1">
                    <a:alpha val="80000"/>
                  </a:schemeClr>
                </a:solidFill>
                <a:cs typeface="Calibri"/>
              </a:rPr>
              <a:t>Multi-view Registration</a:t>
            </a:r>
          </a:p>
          <a:p>
            <a:pPr lvl="1"/>
            <a:r>
              <a:rPr lang="en-US" sz="2000" dirty="0">
                <a:solidFill>
                  <a:schemeClr val="tx1">
                    <a:alpha val="80000"/>
                  </a:schemeClr>
                </a:solidFill>
                <a:ea typeface="+mn-lt"/>
                <a:cs typeface="+mn-lt"/>
              </a:rPr>
              <a:t>Images of the similar object or scene are captured from multiple viewpoints.</a:t>
            </a:r>
          </a:p>
          <a:p>
            <a:pPr lvl="1"/>
            <a:r>
              <a:rPr lang="en-US" sz="2000" dirty="0">
                <a:solidFill>
                  <a:schemeClr val="tx1">
                    <a:alpha val="80000"/>
                  </a:schemeClr>
                </a:solidFill>
                <a:ea typeface="+mn-lt"/>
                <a:cs typeface="+mn-lt"/>
              </a:rPr>
              <a:t>Mosaicking of images </a:t>
            </a:r>
          </a:p>
          <a:p>
            <a:pPr lvl="1"/>
            <a:r>
              <a:rPr lang="en-US" sz="2000" dirty="0">
                <a:solidFill>
                  <a:schemeClr val="tx1">
                    <a:alpha val="80000"/>
                  </a:schemeClr>
                </a:solidFill>
                <a:ea typeface="+mn-lt"/>
                <a:cs typeface="+mn-lt"/>
              </a:rPr>
              <a:t>Shape recovery from the stereo.</a:t>
            </a:r>
            <a:endParaRPr lang="en-US" sz="2000" dirty="0">
              <a:solidFill>
                <a:schemeClr val="tx1">
                  <a:alpha val="80000"/>
                </a:schemeClr>
              </a:solidFill>
              <a:cs typeface="Calibri"/>
            </a:endParaRPr>
          </a:p>
          <a:p>
            <a:pPr lvl="1"/>
            <a:r>
              <a:rPr lang="en-US" sz="2000" dirty="0">
                <a:solidFill>
                  <a:schemeClr val="tx1">
                    <a:alpha val="80000"/>
                  </a:schemeClr>
                </a:solidFill>
                <a:cs typeface="Calibri"/>
              </a:rPr>
              <a:t>3D-Reconstruction</a:t>
            </a:r>
          </a:p>
          <a:p>
            <a:r>
              <a:rPr lang="en-US" sz="2000" dirty="0">
                <a:solidFill>
                  <a:schemeClr val="tx1">
                    <a:alpha val="80000"/>
                  </a:schemeClr>
                </a:solidFill>
                <a:cs typeface="Calibri"/>
              </a:rPr>
              <a:t>Multi-temporal Registration</a:t>
            </a:r>
          </a:p>
          <a:p>
            <a:pPr lvl="1"/>
            <a:r>
              <a:rPr lang="en-US" sz="2000" dirty="0">
                <a:solidFill>
                  <a:schemeClr val="tx1">
                    <a:alpha val="80000"/>
                  </a:schemeClr>
                </a:solidFill>
                <a:ea typeface="+mn-lt"/>
                <a:cs typeface="+mn-lt"/>
              </a:rPr>
              <a:t>Images of the same object or scene are captured at various time points.</a:t>
            </a:r>
          </a:p>
          <a:p>
            <a:pPr lvl="1"/>
            <a:r>
              <a:rPr lang="en-US" sz="2000" dirty="0">
                <a:solidFill>
                  <a:schemeClr val="tx1">
                    <a:alpha val="80000"/>
                  </a:schemeClr>
                </a:solidFill>
                <a:ea typeface="+mn-lt"/>
                <a:cs typeface="+mn-lt"/>
              </a:rPr>
              <a:t>Motion tracking </a:t>
            </a:r>
            <a:endParaRPr lang="en-US" sz="2000" dirty="0">
              <a:solidFill>
                <a:schemeClr val="tx1">
                  <a:alpha val="80000"/>
                </a:schemeClr>
              </a:solidFill>
            </a:endParaRPr>
          </a:p>
          <a:p>
            <a:pPr lvl="1"/>
            <a:r>
              <a:rPr lang="en-US" sz="2000" dirty="0">
                <a:solidFill>
                  <a:schemeClr val="tx1">
                    <a:alpha val="80000"/>
                  </a:schemeClr>
                </a:solidFill>
                <a:ea typeface="+mn-lt"/>
                <a:cs typeface="+mn-lt"/>
              </a:rPr>
              <a:t>Tracking the growth of tumors.</a:t>
            </a:r>
          </a:p>
          <a:p>
            <a:r>
              <a:rPr lang="en-US" sz="2000" dirty="0">
                <a:solidFill>
                  <a:schemeClr val="tx1">
                    <a:alpha val="80000"/>
                  </a:schemeClr>
                </a:solidFill>
                <a:cs typeface="Calibri"/>
              </a:rPr>
              <a:t>Multi-modal Registration</a:t>
            </a:r>
          </a:p>
          <a:p>
            <a:pPr lvl="1"/>
            <a:r>
              <a:rPr lang="en-US" sz="2000" dirty="0">
                <a:solidFill>
                  <a:schemeClr val="tx1">
                    <a:alpha val="80000"/>
                  </a:schemeClr>
                </a:solidFill>
                <a:cs typeface="Calibri"/>
              </a:rPr>
              <a:t>Images from different sensor sources</a:t>
            </a:r>
          </a:p>
          <a:p>
            <a:pPr lvl="1"/>
            <a:r>
              <a:rPr lang="en-US" sz="2000" dirty="0">
                <a:solidFill>
                  <a:schemeClr val="tx1">
                    <a:alpha val="80000"/>
                  </a:schemeClr>
                </a:solidFill>
                <a:cs typeface="Calibri"/>
              </a:rPr>
              <a:t>Images taken from Swarm Systems</a:t>
            </a:r>
          </a:p>
          <a:p>
            <a:pPr lvl="1"/>
            <a:r>
              <a:rPr lang="en-US" sz="2000" dirty="0">
                <a:solidFill>
                  <a:schemeClr val="tx1">
                    <a:alpha val="80000"/>
                  </a:schemeClr>
                </a:solidFill>
                <a:cs typeface="Calibri"/>
              </a:rPr>
              <a:t>MRI + CT</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551F9C8-756B-48E5-8114-E1AF672D6B6A}"/>
              </a:ext>
            </a:extLst>
          </p:cNvPr>
          <p:cNvSpPr>
            <a:spLocks noGrp="1"/>
          </p:cNvSpPr>
          <p:nvPr>
            <p:ph type="sldNum" sz="quarter" idx="12"/>
          </p:nvPr>
        </p:nvSpPr>
        <p:spPr/>
        <p:txBody>
          <a:bodyPr/>
          <a:lstStyle/>
          <a:p>
            <a:fld id="{48F63A3B-78C7-47BE-AE5E-E10140E04643}" type="slidenum">
              <a:rPr lang="en-US" dirty="0"/>
              <a:t>3</a:t>
            </a:fld>
            <a:endParaRPr lang="en-US"/>
          </a:p>
        </p:txBody>
      </p:sp>
      <p:sp>
        <p:nvSpPr>
          <p:cNvPr id="4" name="Footer Placeholder 3">
            <a:extLst>
              <a:ext uri="{FF2B5EF4-FFF2-40B4-BE49-F238E27FC236}">
                <a16:creationId xmlns:a16="http://schemas.microsoft.com/office/drawing/2014/main" id="{12F2CDAB-910E-4FFE-914C-3836AF9EDA50}"/>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29149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66FA4-03BB-42C5-9A0D-DD8876B7004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Classification of Image Registration Methods</a:t>
            </a:r>
          </a:p>
        </p:txBody>
      </p:sp>
      <p:pic>
        <p:nvPicPr>
          <p:cNvPr id="4" name="Picture 4" descr="Diagram&#10;&#10;Description automatically generated">
            <a:extLst>
              <a:ext uri="{FF2B5EF4-FFF2-40B4-BE49-F238E27FC236}">
                <a16:creationId xmlns:a16="http://schemas.microsoft.com/office/drawing/2014/main" id="{5170109B-A2C2-4EE9-B69E-C589EC908C9F}"/>
              </a:ext>
            </a:extLst>
          </p:cNvPr>
          <p:cNvPicPr>
            <a:picLocks noChangeAspect="1"/>
          </p:cNvPicPr>
          <p:nvPr/>
        </p:nvPicPr>
        <p:blipFill>
          <a:blip r:embed="rId2"/>
          <a:stretch>
            <a:fillRect/>
          </a:stretch>
        </p:blipFill>
        <p:spPr>
          <a:xfrm>
            <a:off x="432225" y="2266689"/>
            <a:ext cx="11327549" cy="3851367"/>
          </a:xfrm>
          <a:prstGeom prst="rect">
            <a:avLst/>
          </a:prstGeom>
        </p:spPr>
      </p:pic>
      <p:sp>
        <p:nvSpPr>
          <p:cNvPr id="5" name="Slide Number Placeholder 4">
            <a:extLst>
              <a:ext uri="{FF2B5EF4-FFF2-40B4-BE49-F238E27FC236}">
                <a16:creationId xmlns:a16="http://schemas.microsoft.com/office/drawing/2014/main" id="{D90BA38C-9E15-4AF4-8C26-C411EC8C5F90}"/>
              </a:ext>
            </a:extLst>
          </p:cNvPr>
          <p:cNvSpPr>
            <a:spLocks noGrp="1"/>
          </p:cNvSpPr>
          <p:nvPr>
            <p:ph type="sldNum" sz="quarter" idx="12"/>
          </p:nvPr>
        </p:nvSpPr>
        <p:spPr/>
        <p:txBody>
          <a:bodyPr/>
          <a:lstStyle/>
          <a:p>
            <a:fld id="{48F63A3B-78C7-47BE-AE5E-E10140E04643}" type="slidenum">
              <a:rPr lang="en-US" dirty="0"/>
              <a:t>4</a:t>
            </a:fld>
            <a:endParaRPr lang="en-US"/>
          </a:p>
        </p:txBody>
      </p:sp>
      <p:sp>
        <p:nvSpPr>
          <p:cNvPr id="3" name="Footer Placeholder 2">
            <a:extLst>
              <a:ext uri="{FF2B5EF4-FFF2-40B4-BE49-F238E27FC236}">
                <a16:creationId xmlns:a16="http://schemas.microsoft.com/office/drawing/2014/main" id="{E3DB55ED-4589-4052-BCCB-D8124198D4F4}"/>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64345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D3446-0493-4751-99B2-68FE7005DB72}"/>
              </a:ext>
            </a:extLst>
          </p:cNvPr>
          <p:cNvSpPr>
            <a:spLocks noGrp="1"/>
          </p:cNvSpPr>
          <p:nvPr>
            <p:ph type="title"/>
          </p:nvPr>
        </p:nvSpPr>
        <p:spPr>
          <a:xfrm>
            <a:off x="1245072" y="1289765"/>
            <a:ext cx="3651101" cy="4270963"/>
          </a:xfrm>
        </p:spPr>
        <p:txBody>
          <a:bodyPr anchor="ctr">
            <a:normAutofit/>
          </a:bodyPr>
          <a:lstStyle/>
          <a:p>
            <a:pPr algn="ctr"/>
            <a:r>
              <a:rPr lang="en-US" sz="5200">
                <a:solidFill>
                  <a:srgbClr val="FFFFFF"/>
                </a:solidFill>
                <a:cs typeface="Calibri Light"/>
              </a:rPr>
              <a:t>Focus on Feature and DCNN </a:t>
            </a:r>
            <a:r>
              <a:rPr lang="en-US" sz="5200">
                <a:solidFill>
                  <a:srgbClr val="FFFFFF"/>
                </a:solidFill>
                <a:ea typeface="+mj-lt"/>
                <a:cs typeface="+mj-lt"/>
              </a:rPr>
              <a:t>based methods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286A736-14D9-4FCA-BA50-6708BBF2C180}"/>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cs typeface="Calibri"/>
              </a:rPr>
              <a:t>Features are individual points at subpixel level accuracy with descriptor attached with them.</a:t>
            </a:r>
          </a:p>
          <a:p>
            <a:r>
              <a:rPr lang="en-US" sz="2000">
                <a:solidFill>
                  <a:schemeClr val="tx1">
                    <a:alpha val="80000"/>
                  </a:schemeClr>
                </a:solidFill>
                <a:cs typeface="Calibri"/>
              </a:rPr>
              <a:t>Area based methods are more Medical Science oriented as there are lesser features in the MRI images thus, we need depend on contours and area-based methods.</a:t>
            </a:r>
          </a:p>
          <a:p>
            <a:r>
              <a:rPr lang="en-US" sz="2000">
                <a:solidFill>
                  <a:schemeClr val="tx1">
                    <a:alpha val="80000"/>
                  </a:schemeClr>
                </a:solidFill>
                <a:cs typeface="Calibri"/>
              </a:rPr>
              <a:t>GIS and Remote Sensing have the data with sufficient texture to determine features and thus feature based methods are used in almost all the tasks like robotics perception, computer vision, GIS, 3D scene reconstruction, localization , and SLAM etc.</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56A16B5-7B01-40A0-9C43-DFFD6AD4C379}"/>
              </a:ext>
            </a:extLst>
          </p:cNvPr>
          <p:cNvSpPr>
            <a:spLocks noGrp="1"/>
          </p:cNvSpPr>
          <p:nvPr>
            <p:ph type="sldNum" sz="quarter" idx="12"/>
          </p:nvPr>
        </p:nvSpPr>
        <p:spPr/>
        <p:txBody>
          <a:bodyPr/>
          <a:lstStyle/>
          <a:p>
            <a:fld id="{48F63A3B-78C7-47BE-AE5E-E10140E04643}" type="slidenum">
              <a:rPr lang="en-US" dirty="0"/>
              <a:t>5</a:t>
            </a:fld>
            <a:endParaRPr lang="en-US"/>
          </a:p>
        </p:txBody>
      </p:sp>
      <p:sp>
        <p:nvSpPr>
          <p:cNvPr id="4" name="Footer Placeholder 3">
            <a:extLst>
              <a:ext uri="{FF2B5EF4-FFF2-40B4-BE49-F238E27FC236}">
                <a16:creationId xmlns:a16="http://schemas.microsoft.com/office/drawing/2014/main" id="{9C120BC2-FA6A-400B-AC4C-EDE091916C67}"/>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08089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2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1" name="Picture 1461" descr="A picture containing sport, colorful, decorated, lined&#10;&#10;Description automatically generated">
            <a:extLst>
              <a:ext uri="{FF2B5EF4-FFF2-40B4-BE49-F238E27FC236}">
                <a16:creationId xmlns:a16="http://schemas.microsoft.com/office/drawing/2014/main" id="{390D026E-A811-4212-A959-A97A54767F68}"/>
              </a:ext>
            </a:extLst>
          </p:cNvPr>
          <p:cNvPicPr>
            <a:picLocks noChangeAspect="1"/>
          </p:cNvPicPr>
          <p:nvPr/>
        </p:nvPicPr>
        <p:blipFill rotWithShape="1">
          <a:blip r:embed="rId2">
            <a:alphaModFix amt="40000"/>
          </a:blip>
          <a:srcRect t="16959" b="8041"/>
          <a:stretch/>
        </p:blipFill>
        <p:spPr>
          <a:xfrm>
            <a:off x="20" y="10"/>
            <a:ext cx="12191981" cy="6857989"/>
          </a:xfrm>
          <a:prstGeom prst="rect">
            <a:avLst/>
          </a:prstGeom>
        </p:spPr>
      </p:pic>
      <p:sp>
        <p:nvSpPr>
          <p:cNvPr id="2" name="Title 1">
            <a:extLst>
              <a:ext uri="{FF2B5EF4-FFF2-40B4-BE49-F238E27FC236}">
                <a16:creationId xmlns:a16="http://schemas.microsoft.com/office/drawing/2014/main" id="{2B8CD113-C675-4AFC-939E-4C198CC8CAFC}"/>
              </a:ext>
            </a:extLst>
          </p:cNvPr>
          <p:cNvSpPr>
            <a:spLocks noGrp="1"/>
          </p:cNvSpPr>
          <p:nvPr>
            <p:ph type="title"/>
          </p:nvPr>
        </p:nvSpPr>
        <p:spPr>
          <a:xfrm>
            <a:off x="640080" y="853673"/>
            <a:ext cx="4023360" cy="5004794"/>
          </a:xfrm>
        </p:spPr>
        <p:txBody>
          <a:bodyPr>
            <a:normAutofit/>
          </a:bodyPr>
          <a:lstStyle/>
          <a:p>
            <a:r>
              <a:rPr lang="en-US" sz="5400">
                <a:solidFill>
                  <a:srgbClr val="FFFFFF"/>
                </a:solidFill>
                <a:cs typeface="Calibri Light"/>
              </a:rPr>
              <a:t>Image alignment Procedure</a:t>
            </a:r>
            <a:endParaRPr lang="en-US" sz="5400">
              <a:solidFill>
                <a:srgbClr val="FFFFFF"/>
              </a:solidFill>
            </a:endParaRPr>
          </a:p>
        </p:txBody>
      </p:sp>
      <p:sp>
        <p:nvSpPr>
          <p:cNvPr id="135"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4">
            <a:extLst>
              <a:ext uri="{FF2B5EF4-FFF2-40B4-BE49-F238E27FC236}">
                <a16:creationId xmlns:a16="http://schemas.microsoft.com/office/drawing/2014/main" id="{F957CEF7-41E5-47E4-ACAB-81445A325009}"/>
              </a:ext>
            </a:extLst>
          </p:cNvPr>
          <p:cNvGraphicFramePr/>
          <p:nvPr>
            <p:extLst>
              <p:ext uri="{D42A27DB-BD31-4B8C-83A1-F6EECF244321}">
                <p14:modId xmlns:p14="http://schemas.microsoft.com/office/powerpoint/2010/main" val="3433290516"/>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Slide Number Placeholder 20">
            <a:extLst>
              <a:ext uri="{FF2B5EF4-FFF2-40B4-BE49-F238E27FC236}">
                <a16:creationId xmlns:a16="http://schemas.microsoft.com/office/drawing/2014/main" id="{41C11848-6941-4FE5-A7F4-6197A583EF51}"/>
              </a:ext>
            </a:extLst>
          </p:cNvPr>
          <p:cNvSpPr>
            <a:spLocks noGrp="1"/>
          </p:cNvSpPr>
          <p:nvPr>
            <p:ph type="sldNum" sz="quarter" idx="12"/>
          </p:nvPr>
        </p:nvSpPr>
        <p:spPr/>
        <p:txBody>
          <a:bodyPr/>
          <a:lstStyle/>
          <a:p>
            <a:fld id="{48F63A3B-78C7-47BE-AE5E-E10140E04643}" type="slidenum">
              <a:rPr lang="en-US" dirty="0"/>
              <a:t>6</a:t>
            </a:fld>
            <a:endParaRPr lang="en-US"/>
          </a:p>
        </p:txBody>
      </p:sp>
      <p:sp>
        <p:nvSpPr>
          <p:cNvPr id="20" name="Footer Placeholder 19">
            <a:extLst>
              <a:ext uri="{FF2B5EF4-FFF2-40B4-BE49-F238E27FC236}">
                <a16:creationId xmlns:a16="http://schemas.microsoft.com/office/drawing/2014/main" id="{6A04602E-04B5-40C6-8F61-88AF5ACE6466}"/>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32430402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F408F8A9-AB0D-45F9-9CF2-A08F7B33DB25}"/>
              </a:ext>
            </a:extLst>
          </p:cNvPr>
          <p:cNvPicPr>
            <a:picLocks noChangeAspect="1"/>
          </p:cNvPicPr>
          <p:nvPr/>
        </p:nvPicPr>
        <p:blipFill>
          <a:blip r:embed="rId2"/>
          <a:stretch>
            <a:fillRect/>
          </a:stretch>
        </p:blipFill>
        <p:spPr>
          <a:xfrm>
            <a:off x="643467" y="1125305"/>
            <a:ext cx="10905066" cy="4607390"/>
          </a:xfrm>
          <a:prstGeom prst="rect">
            <a:avLst/>
          </a:prstGeom>
        </p:spPr>
      </p:pic>
      <p:sp>
        <p:nvSpPr>
          <p:cNvPr id="2" name="Footer Placeholder 1">
            <a:extLst>
              <a:ext uri="{FF2B5EF4-FFF2-40B4-BE49-F238E27FC236}">
                <a16:creationId xmlns:a16="http://schemas.microsoft.com/office/drawing/2014/main" id="{082E3FFA-D7E5-406E-9E2F-01E1810CCE0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Shivam Pandey             17807671</a:t>
            </a:r>
          </a:p>
        </p:txBody>
      </p:sp>
      <p:sp>
        <p:nvSpPr>
          <p:cNvPr id="3" name="Slide Number Placeholder 2">
            <a:extLst>
              <a:ext uri="{FF2B5EF4-FFF2-40B4-BE49-F238E27FC236}">
                <a16:creationId xmlns:a16="http://schemas.microsoft.com/office/drawing/2014/main" id="{67104E2C-6BCF-4101-89D3-56A4456FA93D}"/>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7</a:t>
            </a:fld>
            <a:endParaRPr lang="en-US">
              <a:solidFill>
                <a:srgbClr val="FFFFFF"/>
              </a:solidFill>
            </a:endParaRPr>
          </a:p>
        </p:txBody>
      </p:sp>
      <p:sp>
        <p:nvSpPr>
          <p:cNvPr id="5" name="TextBox 4">
            <a:extLst>
              <a:ext uri="{FF2B5EF4-FFF2-40B4-BE49-F238E27FC236}">
                <a16:creationId xmlns:a16="http://schemas.microsoft.com/office/drawing/2014/main" id="{D0500491-9188-4551-8A7E-C6B7C6740F50}"/>
              </a:ext>
            </a:extLst>
          </p:cNvPr>
          <p:cNvSpPr txBox="1"/>
          <p:nvPr/>
        </p:nvSpPr>
        <p:spPr>
          <a:xfrm>
            <a:off x="1346200" y="5867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 Image</a:t>
            </a:r>
          </a:p>
        </p:txBody>
      </p:sp>
      <p:sp>
        <p:nvSpPr>
          <p:cNvPr id="8" name="TextBox 7">
            <a:extLst>
              <a:ext uri="{FF2B5EF4-FFF2-40B4-BE49-F238E27FC236}">
                <a16:creationId xmlns:a16="http://schemas.microsoft.com/office/drawing/2014/main" id="{276586ED-8D62-444F-8E66-3BD720131BF8}"/>
              </a:ext>
            </a:extLst>
          </p:cNvPr>
          <p:cNvSpPr txBox="1"/>
          <p:nvPr/>
        </p:nvSpPr>
        <p:spPr>
          <a:xfrm>
            <a:off x="5181600" y="5867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Image</a:t>
            </a:r>
          </a:p>
        </p:txBody>
      </p:sp>
      <p:sp>
        <p:nvSpPr>
          <p:cNvPr id="10" name="TextBox 9">
            <a:extLst>
              <a:ext uri="{FF2B5EF4-FFF2-40B4-BE49-F238E27FC236}">
                <a16:creationId xmlns:a16="http://schemas.microsoft.com/office/drawing/2014/main" id="{041D85DC-79F8-4B1C-93B2-F4093DBD8AB4}"/>
              </a:ext>
            </a:extLst>
          </p:cNvPr>
          <p:cNvSpPr txBox="1"/>
          <p:nvPr/>
        </p:nvSpPr>
        <p:spPr>
          <a:xfrm>
            <a:off x="8856133" y="5867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Aligned Image</a:t>
            </a:r>
          </a:p>
        </p:txBody>
      </p:sp>
    </p:spTree>
    <p:extLst>
      <p:ext uri="{BB962C8B-B14F-4D97-AF65-F5344CB8AC3E}">
        <p14:creationId xmlns:p14="http://schemas.microsoft.com/office/powerpoint/2010/main" val="2546789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Electronic circuit board">
            <a:extLst>
              <a:ext uri="{FF2B5EF4-FFF2-40B4-BE49-F238E27FC236}">
                <a16:creationId xmlns:a16="http://schemas.microsoft.com/office/drawing/2014/main" id="{F22DAC11-7CDA-4164-9620-DDB1A56BCB77}"/>
              </a:ext>
            </a:extLst>
          </p:cNvPr>
          <p:cNvPicPr>
            <a:picLocks noChangeAspect="1"/>
          </p:cNvPicPr>
          <p:nvPr/>
        </p:nvPicPr>
        <p:blipFill rotWithShape="1">
          <a:blip r:embed="rId2">
            <a:alphaModFix amt="35000"/>
          </a:blip>
          <a:srcRect t="15605"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020CBDBC-2012-4598-B7D9-3EF6CDFD7386}"/>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cs typeface="Calibri Light"/>
              </a:rPr>
              <a:t>Feature Detections</a:t>
            </a:r>
            <a:endParaRPr lang="en-US" sz="4000">
              <a:solidFill>
                <a:srgbClr val="FFFFFF"/>
              </a:solidFill>
            </a:endParaRPr>
          </a:p>
        </p:txBody>
      </p:sp>
      <p:cxnSp>
        <p:nvCxnSpPr>
          <p:cNvPr id="28"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94A004-E811-49BD-B90B-BBBCEAC0687B}"/>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sz="2000">
                <a:solidFill>
                  <a:srgbClr val="FFFFFF"/>
                </a:solidFill>
                <a:cs typeface="Calibri"/>
              </a:rPr>
              <a:t>Manual</a:t>
            </a:r>
          </a:p>
          <a:p>
            <a:pPr lvl="1"/>
            <a:r>
              <a:rPr lang="en-US" sz="2000">
                <a:solidFill>
                  <a:srgbClr val="FFFFFF"/>
                </a:solidFill>
                <a:cs typeface="Calibri"/>
              </a:rPr>
              <a:t>Manually marking of the interest points</a:t>
            </a:r>
          </a:p>
          <a:p>
            <a:pPr lvl="1"/>
            <a:r>
              <a:rPr lang="en-US" sz="2000">
                <a:solidFill>
                  <a:srgbClr val="FFFFFF"/>
                </a:solidFill>
                <a:cs typeface="Calibri"/>
              </a:rPr>
              <a:t>May be erroneous and inconsistent</a:t>
            </a:r>
          </a:p>
          <a:p>
            <a:r>
              <a:rPr lang="en-US" sz="2000">
                <a:solidFill>
                  <a:srgbClr val="FFFFFF"/>
                </a:solidFill>
                <a:cs typeface="Calibri"/>
              </a:rPr>
              <a:t>Automatic [Preferred]</a:t>
            </a:r>
          </a:p>
          <a:p>
            <a:pPr lvl="1"/>
            <a:r>
              <a:rPr lang="en-US" sz="2000">
                <a:solidFill>
                  <a:srgbClr val="FFFFFF"/>
                </a:solidFill>
                <a:cs typeface="Calibri"/>
              </a:rPr>
              <a:t>Closed-Boundary regions</a:t>
            </a:r>
          </a:p>
          <a:p>
            <a:pPr lvl="1"/>
            <a:r>
              <a:rPr lang="en-US" sz="2000">
                <a:solidFill>
                  <a:srgbClr val="FFFFFF"/>
                </a:solidFill>
                <a:cs typeface="Calibri"/>
              </a:rPr>
              <a:t>Edges and Contours</a:t>
            </a:r>
          </a:p>
          <a:p>
            <a:pPr lvl="1"/>
            <a:r>
              <a:rPr lang="en-US" sz="2000">
                <a:solidFill>
                  <a:srgbClr val="FFFFFF"/>
                </a:solidFill>
                <a:cs typeface="Calibri"/>
              </a:rPr>
              <a:t>Line intersections</a:t>
            </a:r>
          </a:p>
          <a:p>
            <a:pPr lvl="1"/>
            <a:r>
              <a:rPr lang="en-US" sz="2000">
                <a:solidFill>
                  <a:srgbClr val="FFFFFF"/>
                </a:solidFill>
                <a:cs typeface="Calibri"/>
              </a:rPr>
              <a:t>Corners with COG and Line endings</a:t>
            </a:r>
          </a:p>
        </p:txBody>
      </p:sp>
      <p:sp>
        <p:nvSpPr>
          <p:cNvPr id="5" name="Slide Number Placeholder 4">
            <a:extLst>
              <a:ext uri="{FF2B5EF4-FFF2-40B4-BE49-F238E27FC236}">
                <a16:creationId xmlns:a16="http://schemas.microsoft.com/office/drawing/2014/main" id="{0B3CC8FE-DD59-441C-8744-083F1723D126}"/>
              </a:ext>
            </a:extLst>
          </p:cNvPr>
          <p:cNvSpPr>
            <a:spLocks noGrp="1"/>
          </p:cNvSpPr>
          <p:nvPr>
            <p:ph type="sldNum" sz="quarter" idx="12"/>
          </p:nvPr>
        </p:nvSpPr>
        <p:spPr/>
        <p:txBody>
          <a:bodyPr/>
          <a:lstStyle/>
          <a:p>
            <a:fld id="{48F63A3B-78C7-47BE-AE5E-E10140E04643}" type="slidenum">
              <a:rPr lang="en-US" dirty="0"/>
              <a:t>8</a:t>
            </a:fld>
            <a:endParaRPr lang="en-US"/>
          </a:p>
        </p:txBody>
      </p:sp>
      <p:sp>
        <p:nvSpPr>
          <p:cNvPr id="4" name="Footer Placeholder 3">
            <a:extLst>
              <a:ext uri="{FF2B5EF4-FFF2-40B4-BE49-F238E27FC236}">
                <a16:creationId xmlns:a16="http://schemas.microsoft.com/office/drawing/2014/main" id="{0BF05505-79ED-43F1-B6BB-43A6A516CBB8}"/>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220365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9D5D69-307E-4862-950C-1A7CC8A22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2100E061-779B-4006-BC39-114A057A7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etal tic-tac-toe game pieces">
            <a:extLst>
              <a:ext uri="{FF2B5EF4-FFF2-40B4-BE49-F238E27FC236}">
                <a16:creationId xmlns:a16="http://schemas.microsoft.com/office/drawing/2014/main" id="{1147F85A-C23B-4735-ABEA-1A91FCF3EB31}"/>
              </a:ext>
            </a:extLst>
          </p:cNvPr>
          <p:cNvPicPr>
            <a:picLocks noChangeAspect="1"/>
          </p:cNvPicPr>
          <p:nvPr/>
        </p:nvPicPr>
        <p:blipFill rotWithShape="1">
          <a:blip r:embed="rId2">
            <a:duotone>
              <a:schemeClr val="accent1">
                <a:shade val="45000"/>
                <a:satMod val="135000"/>
              </a:schemeClr>
              <a:prstClr val="white"/>
            </a:duotone>
            <a:alphaModFix amt="35000"/>
          </a:blip>
          <a:srcRect t="19874" r="-2" b="5174"/>
          <a:stretch/>
        </p:blipFill>
        <p:spPr>
          <a:xfrm>
            <a:off x="20" y="10"/>
            <a:ext cx="12191981" cy="6857989"/>
          </a:xfrm>
          <a:prstGeom prst="rect">
            <a:avLst/>
          </a:prstGeom>
        </p:spPr>
      </p:pic>
      <p:sp>
        <p:nvSpPr>
          <p:cNvPr id="2" name="Title 1">
            <a:extLst>
              <a:ext uri="{FF2B5EF4-FFF2-40B4-BE49-F238E27FC236}">
                <a16:creationId xmlns:a16="http://schemas.microsoft.com/office/drawing/2014/main" id="{5638C133-834F-4A93-81DD-F9CA2B292567}"/>
              </a:ext>
            </a:extLst>
          </p:cNvPr>
          <p:cNvSpPr>
            <a:spLocks noGrp="1"/>
          </p:cNvSpPr>
          <p:nvPr>
            <p:ph type="title"/>
          </p:nvPr>
        </p:nvSpPr>
        <p:spPr>
          <a:xfrm>
            <a:off x="838200" y="698643"/>
            <a:ext cx="5243394" cy="5189746"/>
          </a:xfrm>
        </p:spPr>
        <p:txBody>
          <a:bodyPr anchor="t">
            <a:normAutofit/>
          </a:bodyPr>
          <a:lstStyle/>
          <a:p>
            <a:r>
              <a:rPr lang="en-US" sz="7400">
                <a:solidFill>
                  <a:srgbClr val="FFFFFF"/>
                </a:solidFill>
                <a:cs typeface="Calibri Light"/>
              </a:rPr>
              <a:t>Popular Conventional Feature Detector and Descriptors</a:t>
            </a:r>
            <a:endParaRPr lang="en-US" sz="7400">
              <a:solidFill>
                <a:srgbClr val="FFFFFF"/>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9F7466-47AE-4C4E-A776-D52C8A998B2F}"/>
              </a:ext>
            </a:extLst>
          </p:cNvPr>
          <p:cNvSpPr>
            <a:spLocks noGrp="1"/>
          </p:cNvSpPr>
          <p:nvPr>
            <p:ph idx="1"/>
          </p:nvPr>
        </p:nvSpPr>
        <p:spPr>
          <a:xfrm>
            <a:off x="7229042" y="698643"/>
            <a:ext cx="4124758" cy="5301467"/>
          </a:xfrm>
        </p:spPr>
        <p:txBody>
          <a:bodyPr vert="horz" lIns="91440" tIns="45720" rIns="91440" bIns="45720" rtlCol="0" anchor="b">
            <a:normAutofit lnSpcReduction="10000"/>
          </a:bodyPr>
          <a:lstStyle/>
          <a:p>
            <a:r>
              <a:rPr lang="en-US" sz="1600" dirty="0">
                <a:solidFill>
                  <a:srgbClr val="FFFFFF"/>
                </a:solidFill>
                <a:cs typeface="Calibri"/>
              </a:rPr>
              <a:t>SIFT: </a:t>
            </a:r>
            <a:r>
              <a:rPr lang="en-US" sz="1600" dirty="0">
                <a:solidFill>
                  <a:srgbClr val="FFFFFF"/>
                </a:solidFill>
                <a:ea typeface="+mn-lt"/>
                <a:cs typeface="+mn-lt"/>
              </a:rPr>
              <a:t>Scale-Invariant Feature Transform</a:t>
            </a:r>
          </a:p>
          <a:p>
            <a:pPr lvl="1"/>
            <a:r>
              <a:rPr lang="en-US" sz="1600" dirty="0">
                <a:solidFill>
                  <a:srgbClr val="FFFFFF"/>
                </a:solidFill>
                <a:ea typeface="+mn-lt"/>
                <a:cs typeface="+mn-lt"/>
              </a:rPr>
              <a:t>Doesn't depends on the scale of image</a:t>
            </a:r>
          </a:p>
          <a:p>
            <a:pPr lvl="1"/>
            <a:r>
              <a:rPr lang="en-US" sz="1600" dirty="0">
                <a:solidFill>
                  <a:srgbClr val="FFFFFF"/>
                </a:solidFill>
                <a:ea typeface="+mn-lt"/>
                <a:cs typeface="+mn-lt"/>
              </a:rPr>
              <a:t>Uses </a:t>
            </a:r>
            <a:r>
              <a:rPr lang="en-US" sz="1600" dirty="0" err="1">
                <a:solidFill>
                  <a:srgbClr val="FFFFFF"/>
                </a:solidFill>
                <a:ea typeface="+mn-lt"/>
                <a:cs typeface="+mn-lt"/>
              </a:rPr>
              <a:t>DoG</a:t>
            </a:r>
            <a:r>
              <a:rPr lang="en-US" sz="1600" dirty="0">
                <a:solidFill>
                  <a:srgbClr val="FFFFFF"/>
                </a:solidFill>
                <a:ea typeface="+mn-lt"/>
                <a:cs typeface="+mn-lt"/>
              </a:rPr>
              <a:t> at multi-scale to determine local maxima as a feature  point.</a:t>
            </a:r>
          </a:p>
          <a:p>
            <a:pPr lvl="1"/>
            <a:r>
              <a:rPr lang="en-US" sz="1600" dirty="0">
                <a:solidFill>
                  <a:srgbClr val="FFFFFF"/>
                </a:solidFill>
                <a:ea typeface="+mn-lt"/>
                <a:cs typeface="+mn-lt"/>
              </a:rPr>
              <a:t>Neighborhood gradients are used as a descriptors (128-Dimension)</a:t>
            </a:r>
          </a:p>
          <a:p>
            <a:r>
              <a:rPr lang="en-US" sz="1600" dirty="0">
                <a:solidFill>
                  <a:srgbClr val="FFFFFF"/>
                </a:solidFill>
                <a:ea typeface="+mn-lt"/>
                <a:cs typeface="+mn-lt"/>
              </a:rPr>
              <a:t>SURF: Speeded-Up Robust Features</a:t>
            </a:r>
          </a:p>
          <a:p>
            <a:pPr lvl="1"/>
            <a:r>
              <a:rPr lang="en-US" sz="1600" dirty="0">
                <a:solidFill>
                  <a:srgbClr val="FFFFFF"/>
                </a:solidFill>
                <a:ea typeface="+mn-lt"/>
                <a:cs typeface="+mn-lt"/>
              </a:rPr>
              <a:t>Faster version of SIFT features</a:t>
            </a:r>
          </a:p>
          <a:p>
            <a:r>
              <a:rPr lang="en-US" sz="1600" dirty="0">
                <a:solidFill>
                  <a:srgbClr val="FFFFFF"/>
                </a:solidFill>
                <a:ea typeface="+mn-lt"/>
                <a:cs typeface="+mn-lt"/>
              </a:rPr>
              <a:t>BRIEF: Binary Robust Independent Elementary Features</a:t>
            </a:r>
          </a:p>
          <a:p>
            <a:pPr lvl="1"/>
            <a:r>
              <a:rPr lang="en-US" sz="1600" dirty="0">
                <a:solidFill>
                  <a:srgbClr val="FFFFFF"/>
                </a:solidFill>
                <a:cs typeface="Calibri" panose="020F0502020204030204"/>
              </a:rPr>
              <a:t>Uses sequence of 0 &amp; 1 to define the feature descriptor</a:t>
            </a:r>
          </a:p>
          <a:p>
            <a:pPr lvl="1"/>
            <a:r>
              <a:rPr lang="en-US" sz="1600" dirty="0">
                <a:solidFill>
                  <a:srgbClr val="FFFFFF"/>
                </a:solidFill>
                <a:cs typeface="Calibri" panose="020F0502020204030204"/>
              </a:rPr>
              <a:t>Descriptors are efficient in memory consumption</a:t>
            </a:r>
          </a:p>
          <a:p>
            <a:pPr lvl="1"/>
            <a:r>
              <a:rPr lang="en-US" sz="1600" dirty="0">
                <a:solidFill>
                  <a:srgbClr val="FFFFFF"/>
                </a:solidFill>
                <a:cs typeface="Calibri" panose="020F0502020204030204"/>
              </a:rPr>
              <a:t>Faster in computation if compared to SIFT and SURF</a:t>
            </a:r>
          </a:p>
          <a:p>
            <a:pPr lvl="1"/>
            <a:r>
              <a:rPr lang="en-US" sz="1600" dirty="0">
                <a:solidFill>
                  <a:srgbClr val="FFFFFF"/>
                </a:solidFill>
                <a:cs typeface="Calibri" panose="020F0502020204030204"/>
              </a:rPr>
              <a:t>Doesn't provide any default method for feature identification</a:t>
            </a:r>
          </a:p>
          <a:p>
            <a:r>
              <a:rPr lang="en-US" sz="1600" dirty="0">
                <a:solidFill>
                  <a:srgbClr val="FFFFFF"/>
                </a:solidFill>
                <a:cs typeface="Calibri" panose="020F0502020204030204"/>
              </a:rPr>
              <a:t>ORB: </a:t>
            </a:r>
            <a:r>
              <a:rPr lang="en-US" sz="1600" dirty="0">
                <a:solidFill>
                  <a:srgbClr val="FFFFFF"/>
                </a:solidFill>
                <a:ea typeface="+mn-lt"/>
                <a:cs typeface="+mn-lt"/>
              </a:rPr>
              <a:t>Oriented FAST and Rotated BRIEF </a:t>
            </a:r>
          </a:p>
          <a:p>
            <a:pPr lvl="1"/>
            <a:r>
              <a:rPr lang="en-US" sz="1600" dirty="0">
                <a:solidFill>
                  <a:srgbClr val="FFFFFF"/>
                </a:solidFill>
                <a:ea typeface="+mn-lt"/>
                <a:cs typeface="+mn-lt"/>
              </a:rPr>
              <a:t>Faster version of BRIEF</a:t>
            </a:r>
            <a:endParaRPr lang="en-US" sz="1600" dirty="0">
              <a:solidFill>
                <a:srgbClr val="FFFFFF"/>
              </a:solidFill>
              <a:cs typeface="Calibri" panose="020F0502020204030204"/>
            </a:endParaRPr>
          </a:p>
        </p:txBody>
      </p:sp>
      <p:sp>
        <p:nvSpPr>
          <p:cNvPr id="6" name="Slide Number Placeholder 5">
            <a:extLst>
              <a:ext uri="{FF2B5EF4-FFF2-40B4-BE49-F238E27FC236}">
                <a16:creationId xmlns:a16="http://schemas.microsoft.com/office/drawing/2014/main" id="{EC4CFE09-64EB-41C4-9025-0B85AF6B7E13}"/>
              </a:ext>
            </a:extLst>
          </p:cNvPr>
          <p:cNvSpPr>
            <a:spLocks noGrp="1"/>
          </p:cNvSpPr>
          <p:nvPr>
            <p:ph type="sldNum" sz="quarter" idx="12"/>
          </p:nvPr>
        </p:nvSpPr>
        <p:spPr/>
        <p:txBody>
          <a:bodyPr/>
          <a:lstStyle/>
          <a:p>
            <a:fld id="{48F63A3B-78C7-47BE-AE5E-E10140E04643}" type="slidenum">
              <a:rPr lang="en-US" dirty="0"/>
              <a:t>9</a:t>
            </a:fld>
            <a:endParaRPr lang="en-US"/>
          </a:p>
        </p:txBody>
      </p:sp>
      <p:sp>
        <p:nvSpPr>
          <p:cNvPr id="4" name="Footer Placeholder 3">
            <a:extLst>
              <a:ext uri="{FF2B5EF4-FFF2-40B4-BE49-F238E27FC236}">
                <a16:creationId xmlns:a16="http://schemas.microsoft.com/office/drawing/2014/main" id="{6315D46B-8D5C-474B-8E58-EBE43E3A4192}"/>
              </a:ext>
            </a:extLst>
          </p:cNvPr>
          <p:cNvSpPr>
            <a:spLocks noGrp="1"/>
          </p:cNvSpPr>
          <p:nvPr>
            <p:ph type="ftr" sz="quarter" idx="11"/>
          </p:nvPr>
        </p:nvSpPr>
        <p:spPr/>
        <p:txBody>
          <a:bodyPr/>
          <a:lstStyle/>
          <a:p>
            <a:r>
              <a:rPr lang="en-US"/>
              <a:t>Shivam Pandey             17807671</a:t>
            </a:r>
          </a:p>
        </p:txBody>
      </p:sp>
    </p:spTree>
    <p:extLst>
      <p:ext uri="{BB962C8B-B14F-4D97-AF65-F5344CB8AC3E}">
        <p14:creationId xmlns:p14="http://schemas.microsoft.com/office/powerpoint/2010/main" val="1233719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Image Registration Techniques</vt:lpstr>
      <vt:lpstr>Image Registration</vt:lpstr>
      <vt:lpstr>Types of Image Registration</vt:lpstr>
      <vt:lpstr>Classification of Image Registration Methods</vt:lpstr>
      <vt:lpstr>Focus on Feature and DCNN based methods</vt:lpstr>
      <vt:lpstr>Image alignment Procedure</vt:lpstr>
      <vt:lpstr>PowerPoint Presentation</vt:lpstr>
      <vt:lpstr>Feature Detections</vt:lpstr>
      <vt:lpstr>Popular Conventional Feature Detector and Descriptors</vt:lpstr>
      <vt:lpstr>PowerPoint Presentation</vt:lpstr>
      <vt:lpstr>Correspondence Estimation</vt:lpstr>
      <vt:lpstr>PowerPoint Presentation</vt:lpstr>
      <vt:lpstr>Transformation Model Estimation</vt:lpstr>
      <vt:lpstr>Optimization to Get Transformation Parameters</vt:lpstr>
      <vt:lpstr>PowerPoint Presentation</vt:lpstr>
      <vt:lpstr>Source Image Transformation</vt:lpstr>
      <vt:lpstr>PowerPoint Presentation</vt:lpstr>
      <vt:lpstr>Deep Learning Based Approach</vt:lpstr>
      <vt:lpstr>Interest point Detection and Descriptors with DNN</vt:lpstr>
      <vt:lpstr>SuperPoint DCNN for Interest Points</vt:lpstr>
      <vt:lpstr>LF-Net: Learning Local Features from Images</vt:lpstr>
      <vt:lpstr>Expected from DCNN based Feature Extraction</vt:lpstr>
      <vt:lpstr>Approach2: Finding Correspondences</vt:lpstr>
      <vt:lpstr>Approach3: End-To-End Homography Estimation</vt:lpstr>
      <vt:lpstr>ImageRegistration-ToolBox</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648</cp:revision>
  <dcterms:created xsi:type="dcterms:W3CDTF">2021-04-25T06:04:12Z</dcterms:created>
  <dcterms:modified xsi:type="dcterms:W3CDTF">2021-04-26T07:10:25Z</dcterms:modified>
</cp:coreProperties>
</file>